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 id="392" r:id="rId14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1pPr>
    <a:lvl2pPr marL="0" marR="0" indent="4572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2pPr>
    <a:lvl3pPr marL="0" marR="0" indent="9144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3pPr>
    <a:lvl4pPr marL="0" marR="0" indent="13716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4pPr>
    <a:lvl5pPr marL="0" marR="0" indent="18288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5pPr>
    <a:lvl6pPr marL="0" marR="0" indent="22860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6pPr>
    <a:lvl7pPr marL="0" marR="0" indent="27432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7pPr>
    <a:lvl8pPr marL="0" marR="0" indent="32004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8pPr>
    <a:lvl9pPr marL="0" marR="0" indent="36576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FD7E7"/>
          </a:solidFill>
        </a:fill>
      </a:tcStyle>
    </a:wholeTbl>
    <a:band2H>
      <a:tcTxStyle b="def" i="def"/>
      <a:tcStyle>
        <a:tcBdr/>
        <a:fill>
          <a:solidFill>
            <a:srgbClr val="E8ECF4"/>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1"/>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508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1"/>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508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1"/>
          </a:solidFill>
        </a:fill>
      </a:tcStyle>
    </a:firstRow>
  </a:tblStyle>
  <a:tblStyle styleId="{C7B018BB-80A7-4F77-B60F-C8B233D01FF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EE7D0"/>
          </a:solidFill>
        </a:fill>
      </a:tcStyle>
    </a:wholeTbl>
    <a:band2H>
      <a:tcTxStyle b="def" i="def"/>
      <a:tcStyle>
        <a:tcBdr/>
        <a:fill>
          <a:solidFill>
            <a:srgbClr val="EFF3E9"/>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3"/>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508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3"/>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508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3"/>
          </a:solidFill>
        </a:fill>
      </a:tcStyle>
    </a:firstRow>
  </a:tblStyle>
  <a:tblStyle styleId="{EEE7283C-3CF3-47DC-8721-378D4A62B22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CDCCE"/>
          </a:solidFill>
        </a:fill>
      </a:tcStyle>
    </a:wholeTbl>
    <a:band2H>
      <a:tcTxStyle b="def" i="def"/>
      <a:tcStyle>
        <a:tcBdr/>
        <a:fill>
          <a:solidFill>
            <a:srgbClr val="FDEEE8"/>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6"/>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508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6"/>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508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6"/>
          </a:solidFill>
        </a:fill>
      </a:tcStyle>
    </a:firstRow>
  </a:tblStyle>
  <a:tblStyle styleId="{CF821DB8-F4EB-4A41-A1BA-3FCAFE7338EE}" styleName="">
    <a:tblBg/>
    <a:wholeTb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
          <a:latin typeface="Calibri"/>
          <a:ea typeface="Calibri"/>
          <a:cs typeface="Calibri"/>
        </a:font>
        <a:srgbClr val="000000"/>
      </a:tcTxStyle>
      <a:tcStyle>
        <a:tcBdr>
          <a:left>
            <a:ln w="12700" cap="flat">
              <a:noFill/>
              <a:miter lim="400000"/>
            </a:ln>
          </a:left>
          <a:right>
            <a:ln w="12700" cap="flat">
              <a:noFill/>
              <a:miter lim="400000"/>
            </a:ln>
          </a:right>
          <a:top>
            <a:ln w="635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0000"/>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508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0000"/>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508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0000"/>
          </a:solidFill>
        </a:fill>
      </a:tcStyle>
    </a:firstRow>
  </a:tblStyle>
  <a:tblStyle styleId="{2708684C-4D16-4618-839F-0558EEFCDFE6}" styleName="">
    <a:tblBg/>
    <a:wholeTb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635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 Id="rId141" Type="http://schemas.openxmlformats.org/officeDocument/2006/relationships/slide" Target="slides/slide134.xml"/><Relationship Id="rId142" Type="http://schemas.openxmlformats.org/officeDocument/2006/relationships/slide" Target="slides/slide135.xml"/><Relationship Id="rId143" Type="http://schemas.openxmlformats.org/officeDocument/2006/relationships/slide" Target="slides/slide136.xml"/><Relationship Id="rId144" Type="http://schemas.openxmlformats.org/officeDocument/2006/relationships/slide" Target="slides/slide1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3" name="Shape 53"/>
          <p:cNvSpPr/>
          <p:nvPr>
            <p:ph type="sldImg"/>
          </p:nvPr>
        </p:nvSpPr>
        <p:spPr>
          <a:xfrm>
            <a:off x="1143000" y="685800"/>
            <a:ext cx="4572000" cy="3429000"/>
          </a:xfrm>
          <a:prstGeom prst="rect">
            <a:avLst/>
          </a:prstGeom>
        </p:spPr>
        <p:txBody>
          <a:bodyPr/>
          <a:lstStyle/>
          <a:p>
            <a:pPr/>
          </a:p>
        </p:txBody>
      </p:sp>
      <p:sp>
        <p:nvSpPr>
          <p:cNvPr id="54" name="Shape 5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650240" latinLnBrk="0">
      <a:lnSpc>
        <a:spcPct val="117999"/>
      </a:lnSpc>
      <a:defRPr sz="3000">
        <a:latin typeface="+mj-lt"/>
        <a:ea typeface="+mj-ea"/>
        <a:cs typeface="+mj-cs"/>
        <a:sym typeface="Helvetica Neue"/>
      </a:defRPr>
    </a:lvl1pPr>
    <a:lvl2pPr indent="228600" defTabSz="650240" latinLnBrk="0">
      <a:lnSpc>
        <a:spcPct val="117999"/>
      </a:lnSpc>
      <a:defRPr sz="3000">
        <a:latin typeface="+mj-lt"/>
        <a:ea typeface="+mj-ea"/>
        <a:cs typeface="+mj-cs"/>
        <a:sym typeface="Helvetica Neue"/>
      </a:defRPr>
    </a:lvl2pPr>
    <a:lvl3pPr indent="457200" defTabSz="650240" latinLnBrk="0">
      <a:lnSpc>
        <a:spcPct val="117999"/>
      </a:lnSpc>
      <a:defRPr sz="3000">
        <a:latin typeface="+mj-lt"/>
        <a:ea typeface="+mj-ea"/>
        <a:cs typeface="+mj-cs"/>
        <a:sym typeface="Helvetica Neue"/>
      </a:defRPr>
    </a:lvl3pPr>
    <a:lvl4pPr indent="685800" defTabSz="650240" latinLnBrk="0">
      <a:lnSpc>
        <a:spcPct val="117999"/>
      </a:lnSpc>
      <a:defRPr sz="3000">
        <a:latin typeface="+mj-lt"/>
        <a:ea typeface="+mj-ea"/>
        <a:cs typeface="+mj-cs"/>
        <a:sym typeface="Helvetica Neue"/>
      </a:defRPr>
    </a:lvl4pPr>
    <a:lvl5pPr indent="914400" defTabSz="650240" latinLnBrk="0">
      <a:lnSpc>
        <a:spcPct val="117999"/>
      </a:lnSpc>
      <a:defRPr sz="3000">
        <a:latin typeface="+mj-lt"/>
        <a:ea typeface="+mj-ea"/>
        <a:cs typeface="+mj-cs"/>
        <a:sym typeface="Helvetica Neue"/>
      </a:defRPr>
    </a:lvl5pPr>
    <a:lvl6pPr indent="1143000" defTabSz="650240" latinLnBrk="0">
      <a:lnSpc>
        <a:spcPct val="117999"/>
      </a:lnSpc>
      <a:defRPr sz="3000">
        <a:latin typeface="+mj-lt"/>
        <a:ea typeface="+mj-ea"/>
        <a:cs typeface="+mj-cs"/>
        <a:sym typeface="Helvetica Neue"/>
      </a:defRPr>
    </a:lvl6pPr>
    <a:lvl7pPr indent="1371600" defTabSz="650240" latinLnBrk="0">
      <a:lnSpc>
        <a:spcPct val="117999"/>
      </a:lnSpc>
      <a:defRPr sz="3000">
        <a:latin typeface="+mj-lt"/>
        <a:ea typeface="+mj-ea"/>
        <a:cs typeface="+mj-cs"/>
        <a:sym typeface="Helvetica Neue"/>
      </a:defRPr>
    </a:lvl7pPr>
    <a:lvl8pPr indent="1600200" defTabSz="650240" latinLnBrk="0">
      <a:lnSpc>
        <a:spcPct val="117999"/>
      </a:lnSpc>
      <a:defRPr sz="3000">
        <a:latin typeface="+mj-lt"/>
        <a:ea typeface="+mj-ea"/>
        <a:cs typeface="+mj-cs"/>
        <a:sym typeface="Helvetica Neue"/>
      </a:defRPr>
    </a:lvl8pPr>
    <a:lvl9pPr indent="1828800" defTabSz="650240" latinLnBrk="0">
      <a:lnSpc>
        <a:spcPct val="117999"/>
      </a:lnSpc>
      <a:defRPr sz="30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9.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 name="Shape 59"/>
          <p:cNvSpPr/>
          <p:nvPr>
            <p:ph type="sldImg"/>
          </p:nvPr>
        </p:nvSpPr>
        <p:spPr>
          <a:prstGeom prst="rect">
            <a:avLst/>
          </a:prstGeom>
        </p:spPr>
        <p:txBody>
          <a:bodyPr/>
          <a:lstStyle/>
          <a:p>
            <a:pPr/>
          </a:p>
        </p:txBody>
      </p:sp>
      <p:sp>
        <p:nvSpPr>
          <p:cNvPr id="60" name="Shape 60"/>
          <p:cNvSpPr/>
          <p:nvPr>
            <p:ph type="body" sz="quarter" idx="1"/>
          </p:nvPr>
        </p:nvSpPr>
        <p:spPr>
          <a:prstGeom prst="rect">
            <a:avLst/>
          </a:prstGeom>
        </p:spPr>
        <p:txBody>
          <a:bodyPr/>
          <a:lstStyle/>
          <a:p>
            <a:pPr>
              <a:defRPr sz="1400"/>
            </a:pPr>
            <a:r>
              <a:t>Abstract: I’ve been leading R&amp;D in various forms of high-assurance engineering for around 25 years.  The U.S. Government has gotten excited recently about this kind of engineering, and they call it </a:t>
            </a:r>
            <a:r>
              <a:rPr i="1"/>
              <a:t>Digital Engineering (DE)</a:t>
            </a:r>
            <a:r>
              <a:t>.  Despite the excitement, there is quite a bit of confusion—even on the part of the Government—about what Digital Engineering really is.  Likewise, there is confusion about what it is inside of Galois, despite the fact that we now have over a half dozen projects that focus on the topic.  This talk is meant to help clarify the topic, as well as explain and demonstrate, through a case study, what </a:t>
            </a:r>
            <a:r>
              <a:rPr i="1"/>
              <a:t>Rigorous Digital Engineering (RDE) </a:t>
            </a:r>
            <a:r>
              <a:t>is.  The </a:t>
            </a:r>
            <a:r>
              <a:rPr i="1"/>
              <a:t>High Assurance Rigorous Digital Engineering for Nuclear Safety</a:t>
            </a:r>
            <a:r>
              <a:t> (</a:t>
            </a:r>
            <a:r>
              <a:rPr b="1"/>
              <a:t>HARDENS</a:t>
            </a:r>
            <a:r>
              <a:t>) project for the Nuclear Regulatory Commission (NRC) is a small project that demonstrates RDE in practice.  So if you are curious about what all the buzz is about DE and RDE—or you just want to learn about the state of the art in today’s nuclear control systems and their future—come to this talk and ask questions!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Shape 96"/>
          <p:cNvSpPr/>
          <p:nvPr>
            <p:ph type="sldImg"/>
          </p:nvPr>
        </p:nvSpPr>
        <p:spPr>
          <a:prstGeom prst="rect">
            <a:avLst/>
          </a:prstGeom>
        </p:spPr>
        <p:txBody>
          <a:bodyPr/>
          <a:lstStyle/>
          <a:p>
            <a:pPr/>
          </a:p>
        </p:txBody>
      </p:sp>
      <p:sp>
        <p:nvSpPr>
          <p:cNvPr id="97" name="Shape 97"/>
          <p:cNvSpPr/>
          <p:nvPr>
            <p:ph type="body" sz="quarter" idx="1"/>
          </p:nvPr>
        </p:nvSpPr>
        <p:spPr>
          <a:prstGeom prst="rect">
            <a:avLst/>
          </a:prstGeom>
        </p:spPr>
        <p:txBody>
          <a:bodyPr/>
          <a:lstStyle/>
          <a:p>
            <a:pPr defTabSz="457200">
              <a:lnSpc>
                <a:spcPct val="100000"/>
              </a:lnSpc>
              <a:defRPr sz="1200">
                <a:latin typeface="Calibri"/>
                <a:ea typeface="Calibri"/>
                <a:cs typeface="Calibri"/>
                <a:sym typeface="Calibri"/>
              </a:defRPr>
            </a:pPr>
            <a:r>
              <a:t>We solve hard computer science problems. </a:t>
            </a:r>
          </a:p>
          <a:p>
            <a:pPr defTabSz="457200">
              <a:lnSpc>
                <a:spcPct val="100000"/>
              </a:lnSpc>
              <a:defRPr sz="1200">
                <a:latin typeface="Calibri"/>
                <a:ea typeface="Calibri"/>
                <a:cs typeface="Calibri"/>
                <a:sym typeface="Calibri"/>
              </a:defRPr>
            </a:pPr>
            <a:r>
              <a:t>We’re hiring! And it’s a pretty unusual and delightful place to work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lvl1pPr>
              <a:defRPr sz="2300"/>
            </a:lvl1pPr>
          </a:lstStyle>
          <a:p>
            <a:pPr/>
            <a:r>
              <a:t>I would frame the MBSE project as COMPLIMENTARY to digital twins, and not as competitive.  I always pitched it as a design side of things, because I saw his digital twins effort to be more on the manufacturing or operation and maintenance side.  Basically, at some point is complexity, you have to model and dynamically interrogate your design; static analysis will not do.  Good design model can also be used in AI land to diagnose failures and misbehaviors (complementary) – Functional reasoning, an AI application that I saw 30 years ago in the circuit board domain.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Shape 268"/>
          <p:cNvSpPr/>
          <p:nvPr>
            <p:ph type="sldImg"/>
          </p:nvPr>
        </p:nvSpPr>
        <p:spPr>
          <a:prstGeom prst="rect">
            <a:avLst/>
          </a:prstGeom>
        </p:spPr>
        <p:txBody>
          <a:bodyPr/>
          <a:lstStyle/>
          <a:p>
            <a:pPr/>
          </a:p>
        </p:txBody>
      </p:sp>
      <p:sp>
        <p:nvSpPr>
          <p:cNvPr id="269" name="Shape 269"/>
          <p:cNvSpPr/>
          <p:nvPr>
            <p:ph type="body" sz="quarter" idx="1"/>
          </p:nvPr>
        </p:nvSpPr>
        <p:spPr>
          <a:prstGeom prst="rect">
            <a:avLst/>
          </a:prstGeom>
        </p:spPr>
        <p:txBody>
          <a:bodyPr/>
          <a:lstStyle/>
          <a:p>
            <a:pPr/>
            <a:r>
              <a:t>these are the key questions to answer about any system developed with MBE, framed as recommendations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Shape 328"/>
          <p:cNvSpPr/>
          <p:nvPr>
            <p:ph type="sldImg"/>
          </p:nvPr>
        </p:nvSpPr>
        <p:spPr>
          <a:prstGeom prst="rect">
            <a:avLst/>
          </a:prstGeom>
        </p:spPr>
        <p:txBody>
          <a:bodyPr/>
          <a:lstStyle/>
          <a:p>
            <a:pPr/>
          </a:p>
        </p:txBody>
      </p:sp>
      <p:sp>
        <p:nvSpPr>
          <p:cNvPr id="329" name="Shape 329"/>
          <p:cNvSpPr/>
          <p:nvPr>
            <p:ph type="body" sz="quarter" idx="1"/>
          </p:nvPr>
        </p:nvSpPr>
        <p:spPr>
          <a:prstGeom prst="rect">
            <a:avLst/>
          </a:prstGeom>
        </p:spPr>
        <p:txBody>
          <a:bodyPr/>
          <a:lstStyle/>
          <a:p>
            <a:pPr/>
            <a:r>
              <a:t>https://sma.nasa.gov/sma-disciplines/system-safety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5" name="Shape 605"/>
          <p:cNvSpPr/>
          <p:nvPr>
            <p:ph type="sldImg"/>
          </p:nvPr>
        </p:nvSpPr>
        <p:spPr>
          <a:prstGeom prst="rect">
            <a:avLst/>
          </a:prstGeom>
        </p:spPr>
        <p:txBody>
          <a:bodyPr/>
          <a:lstStyle/>
          <a:p>
            <a:pPr/>
          </a:p>
        </p:txBody>
      </p:sp>
      <p:sp>
        <p:nvSpPr>
          <p:cNvPr id="606" name="Shape 606"/>
          <p:cNvSpPr/>
          <p:nvPr>
            <p:ph type="body" sz="quarter" idx="1"/>
          </p:nvPr>
        </p:nvSpPr>
        <p:spPr>
          <a:prstGeom prst="rect">
            <a:avLst/>
          </a:prstGeom>
        </p:spPr>
        <p:txBody>
          <a:bodyPr/>
          <a:lstStyle/>
          <a:p>
            <a:pPr>
              <a:defRPr sz="1900"/>
            </a:pPr>
            <a:r>
              <a:t>For example, our three core SoC running on an FPGA is a digital twin</a:t>
            </a:r>
          </a:p>
          <a:p>
            <a:pPr>
              <a:defRPr sz="1900"/>
            </a:pPr>
            <a:r>
              <a:t>of (1) the same three core SoC implemented as an ASIC, (2) three</a:t>
            </a:r>
          </a:p>
          <a:p>
            <a:pPr>
              <a:defRPr sz="1900"/>
            </a:pPr>
            <a:r>
              <a:t>single core SoCs running on an FPGA, or (3) three single core SoCs</a:t>
            </a:r>
          </a:p>
          <a:p>
            <a:pPr>
              <a:defRPr sz="1900"/>
            </a:pPr>
            <a:r>
              <a:t>running on three FPGAs connected via an AXI bus, or (4) three single</a:t>
            </a:r>
          </a:p>
          <a:p>
            <a:pPr>
              <a:defRPr sz="1900"/>
            </a:pPr>
            <a:r>
              <a:t>core ASICs connected on an AXI bus.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p:bg>
      <p:bgPr>
        <a:solidFill>
          <a:srgbClr val="3777BC"/>
        </a:solidFill>
      </p:bgPr>
    </p:bg>
    <p:spTree>
      <p:nvGrpSpPr>
        <p:cNvPr id="1" name=""/>
        <p:cNvGrpSpPr/>
        <p:nvPr/>
      </p:nvGrpSpPr>
      <p:grpSpPr>
        <a:xfrm>
          <a:off x="0" y="0"/>
          <a:ext cx="0" cy="0"/>
          <a:chOff x="0" y="0"/>
          <a:chExt cx="0" cy="0"/>
        </a:xfrm>
      </p:grpSpPr>
      <p:sp>
        <p:nvSpPr>
          <p:cNvPr id="18" name="Body Level One…"/>
          <p:cNvSpPr txBox="1"/>
          <p:nvPr>
            <p:ph type="body" sz="half" idx="1"/>
          </p:nvPr>
        </p:nvSpPr>
        <p:spPr>
          <a:xfrm>
            <a:off x="654755" y="5703110"/>
            <a:ext cx="11703542" cy="3729384"/>
          </a:xfrm>
          <a:prstGeom prst="rect">
            <a:avLst/>
          </a:prstGeom>
        </p:spPr>
        <p:txBody>
          <a:bodyPr/>
          <a:lstStyle>
            <a:lvl1pPr>
              <a:defRPr b="1">
                <a:solidFill>
                  <a:srgbClr val="FFFFFF"/>
                </a:solidFill>
                <a:latin typeface="+mj-lt"/>
                <a:ea typeface="+mj-ea"/>
                <a:cs typeface="+mj-cs"/>
                <a:sym typeface="Helvetica Neue"/>
              </a:defRPr>
            </a:lvl1pPr>
            <a:lvl2pPr marL="702337" indent="-245137">
              <a:defRPr b="1">
                <a:solidFill>
                  <a:srgbClr val="FFFFFF"/>
                </a:solidFill>
                <a:latin typeface="+mj-lt"/>
                <a:ea typeface="+mj-ea"/>
                <a:cs typeface="+mj-cs"/>
                <a:sym typeface="Helvetica Neue"/>
              </a:defRPr>
            </a:lvl2pPr>
            <a:lvl3pPr marL="1155039" indent="-240639">
              <a:defRPr b="1">
                <a:solidFill>
                  <a:srgbClr val="FFFFFF"/>
                </a:solidFill>
                <a:latin typeface="+mj-lt"/>
                <a:ea typeface="+mj-ea"/>
                <a:cs typeface="+mj-cs"/>
                <a:sym typeface="Helvetica Neue"/>
              </a:defRPr>
            </a:lvl3pPr>
            <a:lvl4pPr marL="1563819" indent="-254132">
              <a:defRPr b="1">
                <a:solidFill>
                  <a:srgbClr val="FFFFFF"/>
                </a:solidFill>
                <a:latin typeface="+mj-lt"/>
                <a:ea typeface="+mj-ea"/>
                <a:cs typeface="+mj-cs"/>
                <a:sym typeface="Helvetica Neue"/>
              </a:defRPr>
            </a:lvl4pPr>
            <a:lvl5pPr marL="2127024" indent="-412524">
              <a:defRPr b="1">
                <a:solidFill>
                  <a:srgbClr val="FFFFFF"/>
                </a:solidFill>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pic>
        <p:nvPicPr>
          <p:cNvPr id="19" name="galois-pres.png" descr="galois-pres.png"/>
          <p:cNvPicPr>
            <a:picLocks noChangeAspect="1"/>
          </p:cNvPicPr>
          <p:nvPr/>
        </p:nvPicPr>
        <p:blipFill>
          <a:blip r:embed="rId2">
            <a:extLst/>
          </a:blip>
          <a:stretch>
            <a:fillRect/>
          </a:stretch>
        </p:blipFill>
        <p:spPr>
          <a:xfrm>
            <a:off x="803071" y="785484"/>
            <a:ext cx="2890947" cy="757111"/>
          </a:xfrm>
          <a:prstGeom prst="rect">
            <a:avLst/>
          </a:prstGeom>
          <a:ln w="12700">
            <a:miter lim="400000"/>
          </a:ln>
        </p:spPr>
      </p:pic>
      <p:sp>
        <p:nvSpPr>
          <p:cNvPr id="20" name="Title Text"/>
          <p:cNvSpPr txBox="1"/>
          <p:nvPr>
            <p:ph type="body" sz="quarter" idx="21"/>
          </p:nvPr>
        </p:nvSpPr>
        <p:spPr>
          <a:xfrm>
            <a:off x="663234" y="4638661"/>
            <a:ext cx="11695063" cy="1064450"/>
          </a:xfrm>
          <a:prstGeom prst="rect">
            <a:avLst/>
          </a:prstGeom>
        </p:spPr>
        <p:txBody>
          <a:bodyPr anchor="ctr">
            <a:noAutofit/>
          </a:bodyPr>
          <a:lstStyle>
            <a:lvl1pPr>
              <a:spcBef>
                <a:spcPts val="0"/>
              </a:spcBef>
              <a:defRPr b="1" sz="5600">
                <a:solidFill>
                  <a:srgbClr val="FFC32E"/>
                </a:solidFill>
                <a:latin typeface="+mj-lt"/>
                <a:ea typeface="+mj-ea"/>
                <a:cs typeface="+mj-cs"/>
                <a:sym typeface="Helvetica Neue"/>
              </a:defRPr>
            </a:lvl1pPr>
          </a:lstStyle>
          <a:p>
            <a:pPr/>
            <a:r>
              <a:t>Title Text</a:t>
            </a:r>
          </a:p>
        </p:txBody>
      </p:sp>
      <p:sp>
        <p:nvSpPr>
          <p:cNvPr id="21" name="Slide Number"/>
          <p:cNvSpPr txBox="1"/>
          <p:nvPr>
            <p:ph type="sldNum" sz="quarter" idx="2"/>
          </p:nvPr>
        </p:nvSpPr>
        <p:spPr>
          <a:xfrm>
            <a:off x="9320107" y="8779792"/>
            <a:ext cx="3034454" cy="520701"/>
          </a:xfrm>
          <a:prstGeom prst="rect">
            <a:avLst/>
          </a:prstGeom>
        </p:spPr>
        <p:txBody>
          <a:bodyPr/>
          <a:lstStyle>
            <a:lvl1pPr>
              <a:defRPr>
                <a:latin typeface="+mn-lt"/>
                <a:ea typeface="+mn-ea"/>
                <a:cs typeface="+mn-cs"/>
                <a:sym typeface="Helvetica"/>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8" name="Slide Number"/>
          <p:cNvSpPr txBox="1"/>
          <p:nvPr>
            <p:ph type="sldNum" sz="quarter" idx="2"/>
          </p:nvPr>
        </p:nvSpPr>
        <p:spPr>
          <a:prstGeom prst="rect">
            <a:avLst/>
          </a:prstGeom>
        </p:spPr>
        <p:txBody>
          <a:bodyPr/>
          <a:lstStyle/>
          <a:p>
            <a:pPr/>
            <a:fld id="{86CB4B4D-7CA3-9044-876B-883B54F8677D}" type="slidenum"/>
          </a:p>
        </p:txBody>
      </p:sp>
      <p:sp>
        <p:nvSpPr>
          <p:cNvPr id="29" name="Title Text"/>
          <p:cNvSpPr txBox="1"/>
          <p:nvPr>
            <p:ph type="body" sz="quarter" idx="21"/>
          </p:nvPr>
        </p:nvSpPr>
        <p:spPr>
          <a:xfrm>
            <a:off x="952500" y="254000"/>
            <a:ext cx="11099800" cy="1299072"/>
          </a:xfrm>
          <a:prstGeom prst="rect">
            <a:avLst/>
          </a:prstGeom>
        </p:spPr>
        <p:txBody>
          <a:bodyPr lIns="50800" tIns="50800" rIns="50800" bIns="50800" anchor="ctr"/>
          <a:lstStyle>
            <a:lvl1pPr algn="ctr" defTabSz="584200">
              <a:spcBef>
                <a:spcPts val="0"/>
              </a:spcBef>
              <a:defRPr sz="6000">
                <a:latin typeface="Helvetica Neue Medium"/>
                <a:ea typeface="Helvetica Neue Medium"/>
                <a:cs typeface="Helvetica Neue Medium"/>
                <a:sym typeface="Helvetica Neue Medium"/>
              </a:defRPr>
            </a:lvl1pPr>
          </a:lstStyle>
          <a:p>
            <a:pPr/>
            <a:r>
              <a:t>Title Text</a:t>
            </a:r>
          </a:p>
        </p:txBody>
      </p:sp>
      <p:sp>
        <p:nvSpPr>
          <p:cNvPr id="30" name="Body Level One…"/>
          <p:cNvSpPr txBox="1"/>
          <p:nvPr>
            <p:ph type="body" idx="22"/>
          </p:nvPr>
        </p:nvSpPr>
        <p:spPr>
          <a:xfrm>
            <a:off x="952500" y="1672034"/>
            <a:ext cx="11099800" cy="7205266"/>
          </a:xfrm>
          <a:prstGeom prst="rect">
            <a:avLst/>
          </a:prstGeom>
        </p:spPr>
        <p:txBody>
          <a:bodyPr lIns="50800" tIns="50800" rIns="50800" bIns="50800" anchor="ctr"/>
          <a:lstStyle>
            <a:lvl1pPr marL="444499" indent="-444499" defTabSz="584200">
              <a:spcBef>
                <a:spcPts val="1000"/>
              </a:spcBef>
              <a:buSzPct val="145000"/>
              <a:buChar char="•"/>
              <a:defRPr sz="3600">
                <a:latin typeface="+mj-lt"/>
                <a:ea typeface="+mj-ea"/>
                <a:cs typeface="+mj-cs"/>
                <a:sym typeface="Helvetica Neue"/>
              </a:defRPr>
            </a:lvl1pPr>
            <a:lvl2pPr marL="889000" indent="-444500" defTabSz="584200">
              <a:spcBef>
                <a:spcPts val="1000"/>
              </a:spcBef>
              <a:buSzPct val="145000"/>
              <a:buChar char="•"/>
              <a:defRPr sz="3600">
                <a:latin typeface="+mj-lt"/>
                <a:ea typeface="+mj-ea"/>
                <a:cs typeface="+mj-cs"/>
                <a:sym typeface="Helvetica Neue"/>
              </a:defRPr>
            </a:lvl2pPr>
            <a:lvl3pPr marL="1333500" indent="-444500" defTabSz="584200">
              <a:spcBef>
                <a:spcPts val="1000"/>
              </a:spcBef>
              <a:buSzPct val="145000"/>
              <a:defRPr sz="3600">
                <a:latin typeface="+mj-lt"/>
                <a:ea typeface="+mj-ea"/>
                <a:cs typeface="+mj-cs"/>
                <a:sym typeface="Helvetica Neue"/>
              </a:defRPr>
            </a:lvl3pPr>
            <a:lvl4pPr marL="1778000" indent="-444500" defTabSz="584200">
              <a:spcBef>
                <a:spcPts val="1000"/>
              </a:spcBef>
              <a:buSzPct val="145000"/>
              <a:buChar char="•"/>
              <a:defRPr sz="3600">
                <a:latin typeface="+mj-lt"/>
                <a:ea typeface="+mj-ea"/>
                <a:cs typeface="+mj-cs"/>
                <a:sym typeface="Helvetica Neue"/>
              </a:defRPr>
            </a:lvl4pPr>
            <a:lvl5pPr marL="2222500" indent="-444500" defTabSz="584200">
              <a:spcBef>
                <a:spcPts val="1000"/>
              </a:spcBef>
              <a:buSzPct val="145000"/>
              <a:defRPr sz="3600">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 Layout">
    <p:bg>
      <p:bgPr>
        <a:solidFill>
          <a:srgbClr val="404040"/>
        </a:solidFill>
      </p:bgPr>
    </p:bg>
    <p:spTree>
      <p:nvGrpSpPr>
        <p:cNvPr id="1" name=""/>
        <p:cNvGrpSpPr/>
        <p:nvPr/>
      </p:nvGrpSpPr>
      <p:grpSpPr>
        <a:xfrm>
          <a:off x="0" y="0"/>
          <a:ext cx="0" cy="0"/>
          <a:chOff x="0" y="0"/>
          <a:chExt cx="0" cy="0"/>
        </a:xfrm>
      </p:grpSpPr>
      <p:sp>
        <p:nvSpPr>
          <p:cNvPr id="44" name="This is a chapter title page"/>
          <p:cNvSpPr txBox="1"/>
          <p:nvPr>
            <p:ph type="title" hasCustomPrompt="1"/>
          </p:nvPr>
        </p:nvSpPr>
        <p:spPr>
          <a:xfrm>
            <a:off x="663234" y="4894467"/>
            <a:ext cx="11695063" cy="552838"/>
          </a:xfrm>
          <a:prstGeom prst="rect">
            <a:avLst/>
          </a:prstGeom>
        </p:spPr>
        <p:txBody>
          <a:bodyPr>
            <a:normAutofit fontScale="100000" lnSpcReduction="0"/>
          </a:bodyPr>
          <a:lstStyle>
            <a:lvl1pPr>
              <a:defRPr sz="4800">
                <a:solidFill>
                  <a:srgbClr val="FFC32E"/>
                </a:solidFill>
              </a:defRPr>
            </a:lvl1pPr>
          </a:lstStyle>
          <a:p>
            <a:pPr/>
            <a:r>
              <a:t>This is a chapter title page</a:t>
            </a:r>
          </a:p>
        </p:txBody>
      </p:sp>
      <p:sp>
        <p:nvSpPr>
          <p:cNvPr id="45" name="Body Level One…"/>
          <p:cNvSpPr txBox="1"/>
          <p:nvPr>
            <p:ph type="body" sz="quarter" idx="1" hasCustomPrompt="1"/>
          </p:nvPr>
        </p:nvSpPr>
        <p:spPr>
          <a:xfrm>
            <a:off x="663233" y="5703110"/>
            <a:ext cx="8187257" cy="2451948"/>
          </a:xfrm>
          <a:prstGeom prst="rect">
            <a:avLst/>
          </a:prstGeom>
        </p:spPr>
        <p:txBody>
          <a:bodyPr/>
          <a:lstStyle>
            <a:lvl1pPr>
              <a:spcBef>
                <a:spcPts val="500"/>
              </a:spcBef>
              <a:defRPr sz="2200">
                <a:solidFill>
                  <a:srgbClr val="D9D9D9"/>
                </a:solidFill>
                <a:latin typeface="Helvetica Light"/>
                <a:ea typeface="Helvetica Light"/>
                <a:cs typeface="Helvetica Light"/>
                <a:sym typeface="Helvetica Light"/>
              </a:defRPr>
            </a:lvl1pPr>
            <a:lvl2pPr marL="729116" indent="-271916">
              <a:spcBef>
                <a:spcPts val="500"/>
              </a:spcBef>
              <a:buChar char="•"/>
              <a:defRPr sz="2200">
                <a:solidFill>
                  <a:srgbClr val="D9D9D9"/>
                </a:solidFill>
                <a:latin typeface="Helvetica Light"/>
                <a:ea typeface="Helvetica Light"/>
                <a:cs typeface="Helvetica Light"/>
                <a:sym typeface="Helvetica Light"/>
              </a:defRPr>
            </a:lvl2pPr>
            <a:lvl3pPr marL="1181327" indent="-266927">
              <a:spcBef>
                <a:spcPts val="500"/>
              </a:spcBef>
              <a:defRPr sz="2200">
                <a:solidFill>
                  <a:srgbClr val="D9D9D9"/>
                </a:solidFill>
                <a:latin typeface="Helvetica Light"/>
                <a:ea typeface="Helvetica Light"/>
                <a:cs typeface="Helvetica Light"/>
                <a:sym typeface="Helvetica Light"/>
              </a:defRPr>
            </a:lvl3pPr>
            <a:lvl4pPr marL="1591582" indent="-281895">
              <a:spcBef>
                <a:spcPts val="500"/>
              </a:spcBef>
              <a:buChar char="•"/>
              <a:defRPr sz="2200">
                <a:solidFill>
                  <a:srgbClr val="D9D9D9"/>
                </a:solidFill>
                <a:latin typeface="Helvetica Light"/>
                <a:ea typeface="Helvetica Light"/>
                <a:cs typeface="Helvetica Light"/>
                <a:sym typeface="Helvetica Light"/>
              </a:defRPr>
            </a:lvl4pPr>
            <a:lvl5pPr marL="1981427" indent="-266927">
              <a:spcBef>
                <a:spcPts val="500"/>
              </a:spcBef>
              <a:defRPr sz="2200">
                <a:solidFill>
                  <a:srgbClr val="D9D9D9"/>
                </a:solidFill>
                <a:latin typeface="Helvetica Light"/>
                <a:ea typeface="Helvetica Light"/>
                <a:cs typeface="Helvetica Light"/>
                <a:sym typeface="Helvetica Light"/>
              </a:defRPr>
            </a:lvl5pPr>
          </a:lstStyle>
          <a:p>
            <a:pPr/>
            <a:r>
              <a:t>This is an intro for a chapter section. This can be a brief excerpt. </a:t>
            </a:r>
          </a:p>
          <a:p>
            <a:pPr lvl="1"/>
            <a:r>
              <a:t/>
            </a:r>
          </a:p>
          <a:p>
            <a:pPr lvl="2"/>
            <a:r>
              <a:t/>
            </a:r>
          </a:p>
          <a:p>
            <a:pPr lvl="3"/>
            <a:r>
              <a:t/>
            </a:r>
          </a:p>
          <a:p>
            <a:pPr lvl="4"/>
            <a:r>
              <a:t/>
            </a:r>
          </a:p>
        </p:txBody>
      </p:sp>
      <p:sp>
        <p:nvSpPr>
          <p:cNvPr id="46" name="Text Placeholder 8"/>
          <p:cNvSpPr/>
          <p:nvPr>
            <p:ph type="body" sz="quarter" idx="21" hasCustomPrompt="1"/>
          </p:nvPr>
        </p:nvSpPr>
        <p:spPr>
          <a:xfrm>
            <a:off x="663234" y="663152"/>
            <a:ext cx="6094194" cy="381648"/>
          </a:xfrm>
          <a:prstGeom prst="rect">
            <a:avLst/>
          </a:prstGeom>
        </p:spPr>
        <p:txBody>
          <a:bodyPr/>
          <a:lstStyle>
            <a:lvl1pPr>
              <a:spcBef>
                <a:spcPts val="300"/>
              </a:spcBef>
              <a:defRPr b="1" sz="1400">
                <a:solidFill>
                  <a:srgbClr val="A6A6A6"/>
                </a:solidFill>
              </a:defRPr>
            </a:lvl1pPr>
          </a:lstStyle>
          <a:p>
            <a:pPr/>
            <a:r>
              <a:t>Title of the Presentation</a:t>
            </a:r>
          </a:p>
        </p:txBody>
      </p:sp>
      <p:sp>
        <p:nvSpPr>
          <p:cNvPr id="47" name="Slide Number"/>
          <p:cNvSpPr txBox="1"/>
          <p:nvPr>
            <p:ph type="sldNum" sz="quarter" idx="2"/>
          </p:nvPr>
        </p:nvSpPr>
        <p:spPr>
          <a:xfrm>
            <a:off x="6285653" y="8779792"/>
            <a:ext cx="3034455" cy="520701"/>
          </a:xfrm>
          <a:prstGeom prst="rect">
            <a:avLst/>
          </a:prstGeom>
        </p:spPr>
        <p:txBody>
          <a:bodyPr wrap="none"/>
          <a:lstStyle>
            <a:lvl1pPr algn="r">
              <a:defRPr b="0">
                <a:solidFill>
                  <a:srgbClr val="000000"/>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Rectangle"/>
          <p:cNvSpPr/>
          <p:nvPr/>
        </p:nvSpPr>
        <p:spPr>
          <a:xfrm>
            <a:off x="-1" y="9307770"/>
            <a:ext cx="13004801" cy="445831"/>
          </a:xfrm>
          <a:prstGeom prst="rect">
            <a:avLst/>
          </a:prstGeom>
          <a:solidFill>
            <a:srgbClr val="3777BC"/>
          </a:solidFill>
          <a:ln w="12700">
            <a:solidFill>
              <a:srgbClr val="4A7EBB"/>
            </a:solidFill>
            <a:bevel/>
          </a:ln>
          <a:effectLst>
            <a:outerShdw sx="100000" sy="100000" kx="0" ky="0" algn="b" rotWithShape="0" blurRad="50800" dist="25400" dir="5400000">
              <a:srgbClr val="000000">
                <a:alpha val="35000"/>
              </a:srgbClr>
            </a:outerShdw>
          </a:effectLst>
        </p:spPr>
        <p:txBody>
          <a:bodyPr lIns="65023" tIns="65023" rIns="65023" bIns="65023" anchor="ctr"/>
          <a:lstStyle/>
          <a:p>
            <a:pPr algn="ctr">
              <a:spcBef>
                <a:spcPts val="0"/>
              </a:spcBef>
              <a:defRPr b="0" sz="2400">
                <a:solidFill>
                  <a:srgbClr val="FFFFFF"/>
                </a:solidFill>
                <a:latin typeface="Calibri"/>
                <a:ea typeface="Calibri"/>
                <a:cs typeface="Calibri"/>
                <a:sym typeface="Calibri"/>
              </a:defRPr>
            </a:pPr>
          </a:p>
        </p:txBody>
      </p:sp>
      <p:pic>
        <p:nvPicPr>
          <p:cNvPr id="3" name="galois-icon.png" descr="galois-icon.png"/>
          <p:cNvPicPr>
            <a:picLocks noChangeAspect="1"/>
          </p:cNvPicPr>
          <p:nvPr/>
        </p:nvPicPr>
        <p:blipFill>
          <a:blip r:embed="rId2">
            <a:extLst/>
          </a:blip>
          <a:stretch>
            <a:fillRect/>
          </a:stretch>
        </p:blipFill>
        <p:spPr>
          <a:xfrm>
            <a:off x="177323" y="9430722"/>
            <a:ext cx="317386" cy="240776"/>
          </a:xfrm>
          <a:prstGeom prst="rect">
            <a:avLst/>
          </a:prstGeom>
          <a:ln w="12700">
            <a:miter lim="400000"/>
          </a:ln>
        </p:spPr>
      </p:pic>
      <p:sp>
        <p:nvSpPr>
          <p:cNvPr id="4" name="© 2018 Galois, Inc."/>
          <p:cNvSpPr txBox="1"/>
          <p:nvPr/>
        </p:nvSpPr>
        <p:spPr>
          <a:xfrm>
            <a:off x="9382428" y="9396112"/>
            <a:ext cx="3482676" cy="3459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lvl1pPr algn="r">
              <a:defRPr sz="1400">
                <a:solidFill>
                  <a:srgbClr val="FFFFFF"/>
                </a:solidFill>
              </a:defRPr>
            </a:lvl1pPr>
          </a:lstStyle>
          <a:p>
            <a:pPr>
              <a:defRPr sz="3400">
                <a:solidFill>
                  <a:srgbClr val="404040"/>
                </a:solidFill>
              </a:defRPr>
            </a:pPr>
            <a:r>
              <a:rPr sz="1400">
                <a:solidFill>
                  <a:srgbClr val="FFFFFF"/>
                </a:solidFill>
              </a:rPr>
              <a:t>© 2018 Galois, Inc.</a:t>
            </a:r>
          </a:p>
        </p:txBody>
      </p:sp>
      <p:sp>
        <p:nvSpPr>
          <p:cNvPr id="5" name="‹#›"/>
          <p:cNvSpPr txBox="1"/>
          <p:nvPr/>
        </p:nvSpPr>
        <p:spPr>
          <a:xfrm>
            <a:off x="6053251" y="9360750"/>
            <a:ext cx="898299" cy="3459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lvl1pPr algn="ctr">
              <a:defRPr sz="1400">
                <a:solidFill>
                  <a:srgbClr val="FFFFFF"/>
                </a:solidFill>
              </a:defRPr>
            </a:lvl1pPr>
          </a:lstStyle>
          <a:p>
            <a:pPr>
              <a:defRPr sz="3400">
                <a:solidFill>
                  <a:srgbClr val="404040"/>
                </a:solidFill>
              </a:defRPr>
            </a:pPr>
            <a:r>
              <a:rPr sz="1400">
                <a:solidFill>
                  <a:srgbClr val="FFFFFF"/>
                </a:solidFill>
              </a:rPr>
              <a:t>‹#›</a:t>
            </a:r>
          </a:p>
        </p:txBody>
      </p:sp>
      <p:sp>
        <p:nvSpPr>
          <p:cNvPr id="6" name="Rectangle"/>
          <p:cNvSpPr/>
          <p:nvPr/>
        </p:nvSpPr>
        <p:spPr>
          <a:xfrm>
            <a:off x="-1" y="9307770"/>
            <a:ext cx="13004801" cy="445831"/>
          </a:xfrm>
          <a:prstGeom prst="rect">
            <a:avLst/>
          </a:prstGeom>
          <a:solidFill>
            <a:srgbClr val="3777BC"/>
          </a:solidFill>
          <a:ln w="12700">
            <a:solidFill>
              <a:srgbClr val="4A7EBB"/>
            </a:solidFill>
            <a:bevel/>
          </a:ln>
          <a:effectLst>
            <a:outerShdw sx="100000" sy="100000" kx="0" ky="0" algn="b" rotWithShape="0" blurRad="50800" dist="25400" dir="5400000">
              <a:srgbClr val="000000">
                <a:alpha val="35000"/>
              </a:srgbClr>
            </a:outerShdw>
          </a:effectLst>
        </p:spPr>
        <p:txBody>
          <a:bodyPr lIns="65023" tIns="65023" rIns="65023" bIns="65023" anchor="ctr"/>
          <a:lstStyle/>
          <a:p>
            <a:pPr algn="ctr">
              <a:spcBef>
                <a:spcPts val="0"/>
              </a:spcBef>
              <a:defRPr b="0" sz="2400">
                <a:solidFill>
                  <a:srgbClr val="FFFFFF"/>
                </a:solidFill>
                <a:latin typeface="Calibri"/>
                <a:ea typeface="Calibri"/>
                <a:cs typeface="Calibri"/>
                <a:sym typeface="Calibri"/>
              </a:defRPr>
            </a:pPr>
          </a:p>
        </p:txBody>
      </p:sp>
      <p:pic>
        <p:nvPicPr>
          <p:cNvPr id="7" name="galois-icon.png" descr="galois-icon.png"/>
          <p:cNvPicPr>
            <a:picLocks noChangeAspect="1"/>
          </p:cNvPicPr>
          <p:nvPr/>
        </p:nvPicPr>
        <p:blipFill>
          <a:blip r:embed="rId2">
            <a:extLst/>
          </a:blip>
          <a:stretch>
            <a:fillRect/>
          </a:stretch>
        </p:blipFill>
        <p:spPr>
          <a:xfrm>
            <a:off x="177323" y="9430722"/>
            <a:ext cx="317386" cy="240776"/>
          </a:xfrm>
          <a:prstGeom prst="rect">
            <a:avLst/>
          </a:prstGeom>
          <a:ln w="12700">
            <a:miter lim="400000"/>
          </a:ln>
        </p:spPr>
      </p:pic>
      <p:sp>
        <p:nvSpPr>
          <p:cNvPr id="8" name="© 2022 Galois, Inc."/>
          <p:cNvSpPr txBox="1"/>
          <p:nvPr/>
        </p:nvSpPr>
        <p:spPr>
          <a:xfrm>
            <a:off x="9382428" y="9396112"/>
            <a:ext cx="3482676" cy="340792"/>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lvl1pPr algn="r">
              <a:defRPr sz="1400">
                <a:solidFill>
                  <a:srgbClr val="FFFFFF"/>
                </a:solidFill>
                <a:latin typeface="+mj-lt"/>
                <a:ea typeface="+mj-ea"/>
                <a:cs typeface="+mj-cs"/>
                <a:sym typeface="Helvetica Neue"/>
              </a:defRPr>
            </a:lvl1pPr>
          </a:lstStyle>
          <a:p>
            <a:pPr>
              <a:defRPr sz="3400">
                <a:solidFill>
                  <a:srgbClr val="404040"/>
                </a:solidFill>
              </a:defRPr>
            </a:pPr>
            <a:r>
              <a:rPr sz="1400">
                <a:solidFill>
                  <a:srgbClr val="FFFFFF"/>
                </a:solidFill>
              </a:rPr>
              <a:t>© 2022 Galois, Inc.</a:t>
            </a:r>
          </a:p>
        </p:txBody>
      </p:sp>
      <p:sp>
        <p:nvSpPr>
          <p:cNvPr id="9" name="Slide Number"/>
          <p:cNvSpPr txBox="1"/>
          <p:nvPr>
            <p:ph type="sldNum" sz="quarter" idx="2"/>
          </p:nvPr>
        </p:nvSpPr>
        <p:spPr>
          <a:xfrm>
            <a:off x="4985173" y="9309160"/>
            <a:ext cx="3034454" cy="520701"/>
          </a:xfrm>
          <a:prstGeom prst="rect">
            <a:avLst/>
          </a:prstGeom>
          <a:ln w="12700">
            <a:miter lim="400000"/>
          </a:ln>
        </p:spPr>
        <p:txBody>
          <a:bodyPr lIns="65023" tIns="65023" rIns="65023" bIns="65023" anchor="ctr">
            <a:spAutoFit/>
          </a:bodyPr>
          <a:lstStyle>
            <a:lvl1pPr algn="ctr">
              <a:spcBef>
                <a:spcPts val="0"/>
              </a:spcBef>
              <a:defRPr sz="1600">
                <a:solidFill>
                  <a:srgbClr val="FFFFFF"/>
                </a:solidFill>
                <a:latin typeface="+mj-lt"/>
                <a:ea typeface="+mj-ea"/>
                <a:cs typeface="+mj-cs"/>
                <a:sym typeface="Helvetica Neue"/>
              </a:defRPr>
            </a:lvl1pPr>
          </a:lstStyle>
          <a:p>
            <a:pPr/>
            <a:fld id="{86CB4B4D-7CA3-9044-876B-883B54F8677D}" type="slidenum"/>
          </a:p>
        </p:txBody>
      </p:sp>
      <p:sp>
        <p:nvSpPr>
          <p:cNvPr id="10" name="Title Text"/>
          <p:cNvSpPr txBox="1"/>
          <p:nvPr>
            <p:ph type="title"/>
          </p:nvPr>
        </p:nvSpPr>
        <p:spPr>
          <a:xfrm>
            <a:off x="663234" y="632292"/>
            <a:ext cx="11695842" cy="1252952"/>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lstStyle/>
          <a:p>
            <a:pPr/>
            <a:r>
              <a:t>Title Text</a:t>
            </a:r>
          </a:p>
        </p:txBody>
      </p:sp>
      <p:sp>
        <p:nvSpPr>
          <p:cNvPr id="11" name="Body Level One…"/>
          <p:cNvSpPr txBox="1"/>
          <p:nvPr>
            <p:ph type="body" idx="1"/>
          </p:nvPr>
        </p:nvSpPr>
        <p:spPr>
          <a:xfrm>
            <a:off x="663234" y="1885243"/>
            <a:ext cx="11695842" cy="7344553"/>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Lst>
  <p:transition xmlns:p14="http://schemas.microsoft.com/office/powerpoint/2010/main" spd="med" advClick="1"/>
  <p:txStyles>
    <p:titleStyle>
      <a:lvl1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1pPr>
      <a:lvl2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2pPr>
      <a:lvl3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3pPr>
      <a:lvl4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4pPr>
      <a:lvl5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5pPr>
      <a:lvl6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6pPr>
      <a:lvl7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7pPr>
      <a:lvl8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8pPr>
      <a:lvl9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9pPr>
    </p:titleStyle>
    <p:bodyStyle>
      <a:lvl1pPr marL="0" marR="0" indent="0" algn="l" defTabSz="650240" rtl="0" latinLnBrk="0">
        <a:lnSpc>
          <a:spcPct val="100000"/>
        </a:lnSpc>
        <a:spcBef>
          <a:spcPts val="800"/>
        </a:spcBef>
        <a:spcAft>
          <a:spcPts val="0"/>
        </a:spcAft>
        <a:buClrTx/>
        <a:buSzTx/>
        <a:buFontTx/>
        <a:buNone/>
        <a:tabLst/>
        <a:defRPr b="0" baseline="0" cap="none" i="0" spc="0" strike="noStrike" sz="3400" u="none">
          <a:solidFill>
            <a:srgbClr val="000000"/>
          </a:solidFill>
          <a:uFillTx/>
          <a:latin typeface="+mn-lt"/>
          <a:ea typeface="+mn-ea"/>
          <a:cs typeface="+mn-cs"/>
          <a:sym typeface="Helvetica"/>
        </a:defRPr>
      </a:lvl1pPr>
      <a:lvl2pPr marL="751364" marR="0" indent="-294164"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2pPr>
      <a:lvl3pPr marL="1203167" marR="0" indent="-288767"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3pPr>
      <a:lvl4pPr marL="1648530" marR="0" indent="-338843"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4pPr>
      <a:lvl5pPr marL="2075458" marR="0" indent="-360958"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5pPr>
      <a:lvl6pPr marL="2674620" marR="0" indent="-388620"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6pPr>
      <a:lvl7pPr marL="3131820" marR="0" indent="-388620"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7pPr>
      <a:lvl8pPr marL="3589020" marR="0" indent="-388620"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8pPr>
      <a:lvl9pPr marL="4046220" marR="0" indent="-388620"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9pPr>
    </p:bodyStyle>
    <p:otherStyle>
      <a:lvl1pPr marL="0" marR="0" indent="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1pPr>
      <a:lvl2pPr marL="0" marR="0" indent="4572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2pPr>
      <a:lvl3pPr marL="0" marR="0" indent="9144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3pPr>
      <a:lvl4pPr marL="0" marR="0" indent="13716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4pPr>
      <a:lvl5pPr marL="0" marR="0" indent="18288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5pPr>
      <a:lvl6pPr marL="0" marR="0" indent="22860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6pPr>
      <a:lvl7pPr marL="0" marR="0" indent="27432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7pPr>
      <a:lvl8pPr marL="0" marR="0" indent="32004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8pPr>
      <a:lvl9pPr marL="0" marR="0" indent="36576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kiniry@galois.com"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2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3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alois.com/" TargetMode="External"/><Relationship Id="rId3" Type="http://schemas.openxmlformats.org/officeDocument/2006/relationships/hyperlink" Target="https://lifeatgalois.com/" TargetMode="External"/><Relationship Id="rId4" Type="http://schemas.openxmlformats.org/officeDocument/2006/relationships/hyperlink" Target="https://www.nrc.gov/" TargetMode="External"/><Relationship Id="rId5" Type="http://schemas.openxmlformats.org/officeDocument/2006/relationships/hyperlink" Target="https://cryptol.net/" TargetMode="External"/><Relationship Id="rId6" Type="http://schemas.openxmlformats.org/officeDocument/2006/relationships/hyperlink" Target="https://github.com/GaloisInc/BESSPIN-Lando" TargetMode="External"/><Relationship Id="rId7" Type="http://schemas.openxmlformats.org/officeDocument/2006/relationships/hyperlink" Target="https://saw.galois.com/" TargetMode="External"/><Relationship Id="rId8" Type="http://schemas.openxmlformats.org/officeDocument/2006/relationships/hyperlink" Target="https://frama-c.com/" TargetMode="External"/><Relationship Id="rId9" Type="http://schemas.openxmlformats.org/officeDocument/2006/relationships/hyperlink" Target="https://frama-c.com/html/acsl.html" TargetMode="External"/><Relationship Id="rId10" Type="http://schemas.openxmlformats.org/officeDocument/2006/relationships/hyperlink" Target="https://ti.arc.nasa.gov/tech/rse/research/fret/" TargetMode="External"/><Relationship Id="rId11" Type="http://schemas.openxmlformats.org/officeDocument/2006/relationships/hyperlink" Target="https://www.yosyshq.com/" TargetMode="External"/><Relationship Id="rId12" Type="http://schemas.openxmlformats.org/officeDocument/2006/relationships/hyperlink" Target="https://coq.inria.fr/" TargetMode="External"/><Relationship Id="rId13" Type="http://schemas.openxmlformats.org/officeDocument/2006/relationships/hyperlink" Target="https://pvs.csl.sri.com/" TargetMode="External"/><Relationship Id="rId14" Type="http://schemas.openxmlformats.org/officeDocument/2006/relationships/hyperlink" Target="https://galois.com/careers/" TargetMode="Externa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7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7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7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7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7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7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9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9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9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9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 name="Joe Kiniry, Galois (kiniry@galois.com)…"/>
          <p:cNvSpPr txBox="1"/>
          <p:nvPr>
            <p:ph type="body" sz="half" idx="1"/>
          </p:nvPr>
        </p:nvSpPr>
        <p:spPr>
          <a:prstGeom prst="rect">
            <a:avLst/>
          </a:prstGeom>
        </p:spPr>
        <p:txBody>
          <a:bodyPr/>
          <a:lstStyle/>
          <a:p>
            <a:pPr/>
            <a:r>
              <a:t>Joe Kiniry, Galois (</a:t>
            </a:r>
            <a:r>
              <a:rPr u="sng">
                <a:solidFill>
                  <a:srgbClr val="0000FF"/>
                </a:solidFill>
                <a:uFill>
                  <a:solidFill>
                    <a:srgbClr val="0000FF"/>
                  </a:solidFill>
                </a:uFill>
                <a:hlinkClick r:id="rId3" invalidUrl="" action="" tgtFrame="" tooltip="" history="1" highlightClick="0" endSnd="0"/>
              </a:rPr>
              <a:t>kiniry@galois.com</a:t>
            </a:r>
            <a:r>
              <a:t>)</a:t>
            </a:r>
          </a:p>
          <a:p>
            <a:pPr/>
            <a:r>
              <a:t>October 2022</a:t>
            </a:r>
          </a:p>
        </p:txBody>
      </p:sp>
      <p:sp>
        <p:nvSpPr>
          <p:cNvPr id="57" name="High Assurance Rigorous Digital Engineering for Nuclear Safety (HARDENS)"/>
          <p:cNvSpPr txBox="1"/>
          <p:nvPr>
            <p:ph type="body" idx="21"/>
          </p:nvPr>
        </p:nvSpPr>
        <p:spPr>
          <a:xfrm>
            <a:off x="663234" y="2317325"/>
            <a:ext cx="11695063" cy="3385786"/>
          </a:xfrm>
          <a:prstGeom prst="rect">
            <a:avLst/>
          </a:prstGeom>
        </p:spPr>
        <p:txBody>
          <a:bodyPr/>
          <a:lstStyle/>
          <a:p>
            <a:pPr/>
            <a:r>
              <a:t>High Assurance Rigorous Digital Engineering for Nuclear Safety (HARDENS)</a:t>
            </a:r>
          </a:p>
        </p:txBody>
      </p:sp>
      <p:sp>
        <p:nvSpPr>
          <p:cNvPr id="58" name="Draft version as of October 2022.  Unreviewed by NRC staff."/>
          <p:cNvSpPr txBox="1"/>
          <p:nvPr/>
        </p:nvSpPr>
        <p:spPr>
          <a:xfrm>
            <a:off x="647199" y="8641122"/>
            <a:ext cx="11822644" cy="6507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defRPr b="0">
                <a:solidFill>
                  <a:srgbClr val="FFFFFF"/>
                </a:solidFill>
              </a:defRPr>
            </a:lvl1pPr>
          </a:lstStyle>
          <a:p>
            <a:pPr/>
            <a:r>
              <a:t>Draft version as of October 2022.  Unreviewed by NRC staff. </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25" name="HARDENS Goals"/>
          <p:cNvSpPr txBox="1"/>
          <p:nvPr>
            <p:ph type="body" idx="21"/>
          </p:nvPr>
        </p:nvSpPr>
        <p:spPr>
          <a:prstGeom prst="rect">
            <a:avLst/>
          </a:prstGeom>
        </p:spPr>
        <p:txBody>
          <a:bodyPr/>
          <a:lstStyle/>
          <a:p>
            <a:pPr/>
            <a:r>
              <a:t>HARDENS Goals</a:t>
            </a:r>
          </a:p>
        </p:txBody>
      </p:sp>
      <p:sp>
        <p:nvSpPr>
          <p:cNvPr id="126" name="explain modern Model-Based Engineering (MBE)…"/>
          <p:cNvSpPr txBox="1"/>
          <p:nvPr>
            <p:ph type="body" idx="22"/>
          </p:nvPr>
        </p:nvSpPr>
        <p:spPr>
          <a:prstGeom prst="rect">
            <a:avLst/>
          </a:prstGeom>
        </p:spPr>
        <p:txBody>
          <a:bodyPr/>
          <a:lstStyle/>
          <a:p>
            <a:pPr/>
            <a:r>
              <a:t>explain modern Model-Based Engineering (MBE)</a:t>
            </a:r>
          </a:p>
          <a:p>
            <a:pPr/>
            <a:r>
              <a:t>frame MBE in the context of other high-assurance engineering disciplines (software, hardware, etc.)</a:t>
            </a:r>
          </a:p>
          <a:p>
            <a:pPr/>
            <a:r>
              <a:t>review the state-of-the-art in MBE tools, platforms, languages, methodologies, etc.</a:t>
            </a:r>
          </a:p>
          <a:p>
            <a:pPr/>
            <a:r>
              <a:t>build a concrete demonstrator of a high-assurance DI&amp;C system using advanced MBE technologies available that are sponsored and used by the DoD</a:t>
            </a:r>
          </a:p>
          <a:p>
            <a:pPr lvl="1"/>
            <a:r>
              <a:t>create the system quickly, and at low cost</a:t>
            </a:r>
          </a:p>
          <a:p>
            <a:pPr lvl="1"/>
            <a:r>
              <a:t>use only open source software &amp; open hardware</a:t>
            </a:r>
          </a:p>
        </p:txBody>
      </p:sp>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89" name="System Engineering Examples"/>
          <p:cNvSpPr txBox="1"/>
          <p:nvPr>
            <p:ph type="body" idx="21"/>
          </p:nvPr>
        </p:nvSpPr>
        <p:spPr>
          <a:xfrm>
            <a:off x="952500" y="0"/>
            <a:ext cx="11099800" cy="1299072"/>
          </a:xfrm>
          <a:prstGeom prst="rect">
            <a:avLst/>
          </a:prstGeom>
        </p:spPr>
        <p:txBody>
          <a:bodyPr/>
          <a:lstStyle/>
          <a:p>
            <a:pPr/>
            <a:r>
              <a:t>System Engineering Examples</a:t>
            </a:r>
          </a:p>
        </p:txBody>
      </p:sp>
      <p:sp>
        <p:nvSpPr>
          <p:cNvPr id="490" name="// Scenarios are sequences of events.  Scenarios document normal and…"/>
          <p:cNvSpPr txBox="1"/>
          <p:nvPr/>
        </p:nvSpPr>
        <p:spPr>
          <a:xfrm>
            <a:off x="1039265" y="1470985"/>
            <a:ext cx="10926270" cy="8175367"/>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1600">
                <a:latin typeface="Consolas"/>
                <a:ea typeface="Consolas"/>
                <a:cs typeface="Consolas"/>
                <a:sym typeface="Consolas"/>
              </a:defRPr>
            </a:pPr>
            <a:r>
              <a:t>// Scenarios are sequences of events.  Scenarios document normal and</a:t>
            </a:r>
          </a:p>
          <a:p>
            <a:pPr>
              <a:defRPr b="0" sz="1600">
                <a:latin typeface="Consolas"/>
                <a:ea typeface="Consolas"/>
                <a:cs typeface="Consolas"/>
                <a:sym typeface="Consolas"/>
              </a:defRPr>
            </a:pPr>
            <a:r>
              <a:t>// abnormal traces of system execution.</a:t>
            </a:r>
          </a:p>
          <a:p>
            <a:pPr>
              <a:defRPr b="0" sz="1600">
                <a:latin typeface="Consolas"/>
                <a:ea typeface="Consolas"/>
                <a:cs typeface="Consolas"/>
                <a:sym typeface="Consolas"/>
              </a:defRPr>
            </a:pPr>
          </a:p>
          <a:p>
            <a:pPr>
              <a:defRPr b="0" sz="1600">
                <a:latin typeface="Consolas"/>
                <a:ea typeface="Consolas"/>
                <a:cs typeface="Consolas"/>
                <a:sym typeface="Consolas"/>
              </a:defRPr>
            </a:pPr>
            <a:r>
              <a:t>// Test scenarios are scenarios that validate a system conforms to its</a:t>
            </a:r>
          </a:p>
          <a:p>
            <a:pPr>
              <a:defRPr b="0" sz="1600">
                <a:latin typeface="Consolas"/>
                <a:ea typeface="Consolas"/>
                <a:cs typeface="Consolas"/>
                <a:sym typeface="Consolas"/>
              </a:defRPr>
            </a:pPr>
            <a:r>
              <a:t>// requirements through runtime verification (testing).  Each scenario</a:t>
            </a:r>
          </a:p>
          <a:p>
            <a:pPr>
              <a:defRPr b="0" sz="1600">
                <a:latin typeface="Consolas"/>
                <a:ea typeface="Consolas"/>
                <a:cs typeface="Consolas"/>
                <a:sym typeface="Consolas"/>
              </a:defRPr>
            </a:pPr>
            <a:r>
              <a:t>// is refined to a (possibly parametrized) runtime verification</a:t>
            </a:r>
          </a:p>
          <a:p>
            <a:pPr>
              <a:defRPr b="0" sz="1600">
                <a:latin typeface="Consolas"/>
                <a:ea typeface="Consolas"/>
                <a:cs typeface="Consolas"/>
                <a:sym typeface="Consolas"/>
              </a:defRPr>
            </a:pPr>
            <a:r>
              <a:t>// property.  If a testbench is complete, then every path of a</a:t>
            </a:r>
          </a:p>
          <a:p>
            <a:pPr>
              <a:defRPr b="0" sz="1600">
                <a:latin typeface="Consolas"/>
                <a:ea typeface="Consolas"/>
                <a:cs typeface="Consolas"/>
                <a:sym typeface="Consolas"/>
              </a:defRPr>
            </a:pPr>
            <a:r>
              <a:t>// system's state machine should be covered by the its set of scenarios.</a:t>
            </a:r>
          </a:p>
          <a:p>
            <a:pPr>
              <a:defRPr b="0" sz="1600">
                <a:latin typeface="Consolas"/>
                <a:ea typeface="Consolas"/>
                <a:cs typeface="Consolas"/>
                <a:sym typeface="Consolas"/>
              </a:defRPr>
            </a:pPr>
          </a:p>
          <a:p>
            <a:pPr>
              <a:defRPr b="0" sz="1600">
                <a:latin typeface="Consolas"/>
                <a:ea typeface="Consolas"/>
                <a:cs typeface="Consolas"/>
                <a:sym typeface="Consolas"/>
              </a:defRPr>
            </a:pPr>
            <a:r>
              <a:t>scenarios Self-Test Scenarios</a:t>
            </a:r>
          </a:p>
          <a:p>
            <a:pPr>
              <a:defRPr b="0" sz="1600">
                <a:latin typeface="Consolas"/>
                <a:ea typeface="Consolas"/>
                <a:cs typeface="Consolas"/>
                <a:sym typeface="Consolas"/>
              </a:defRPr>
            </a:pPr>
          </a:p>
          <a:p>
            <a:pPr>
              <a:defRPr b="0" sz="1600">
                <a:latin typeface="Consolas"/>
                <a:ea typeface="Consolas"/>
                <a:cs typeface="Consolas"/>
                <a:sym typeface="Consolas"/>
              </a:defRPr>
            </a:pPr>
            <a:r>
              <a:t>Normal Self-Test Behavior 1a - Trip on Mock High Pressure Reading from that Pressure Sensor</a:t>
            </a:r>
          </a:p>
          <a:p>
            <a:pPr>
              <a:defRPr b="0" sz="1600">
                <a:latin typeface="Consolas"/>
                <a:ea typeface="Consolas"/>
                <a:cs typeface="Consolas"/>
                <a:sym typeface="Consolas"/>
              </a:defRPr>
            </a:pPr>
            <a:r>
              <a:t>The user selects 'maintenance' for an instrumentation division, the</a:t>
            </a:r>
          </a:p>
          <a:p>
            <a:pPr>
              <a:defRPr b="0" sz="1600">
                <a:latin typeface="Consolas"/>
                <a:ea typeface="Consolas"/>
                <a:cs typeface="Consolas"/>
                <a:sym typeface="Consolas"/>
              </a:defRPr>
            </a:pPr>
            <a:r>
              <a:t>division's pressure channel is set to 'normal' mode, the pressure</a:t>
            </a:r>
          </a:p>
          <a:p>
            <a:pPr>
              <a:defRPr b="0" sz="1600">
                <a:latin typeface="Consolas"/>
                <a:ea typeface="Consolas"/>
                <a:cs typeface="Consolas"/>
                <a:sym typeface="Consolas"/>
              </a:defRPr>
            </a:pPr>
            <a:r>
              <a:t>setpoint is set to a value v, the user simulates a pressure input to</a:t>
            </a:r>
          </a:p>
          <a:p>
            <a:pPr>
              <a:defRPr b="0" sz="1600">
                <a:latin typeface="Consolas"/>
                <a:ea typeface="Consolas"/>
                <a:cs typeface="Consolas"/>
                <a:sym typeface="Consolas"/>
              </a:defRPr>
            </a:pPr>
            <a:r>
              <a:t>that division exceeding v, the division generates a pressure trip.</a:t>
            </a:r>
          </a:p>
          <a:p>
            <a:pPr>
              <a:defRPr b="0" sz="1600">
                <a:latin typeface="Consolas"/>
                <a:ea typeface="Consolas"/>
                <a:cs typeface="Consolas"/>
                <a:sym typeface="Consolas"/>
              </a:defRPr>
            </a:pPr>
          </a:p>
          <a:p>
            <a:pPr>
              <a:defRPr b="0" sz="1600">
                <a:latin typeface="Consolas"/>
                <a:ea typeface="Consolas"/>
                <a:cs typeface="Consolas"/>
                <a:sym typeface="Consolas"/>
              </a:defRPr>
            </a:pPr>
            <a:r>
              <a:t>Normal Self-Test Behavior 1b - Trip on Environmental High Pressure Reading from that Pressure Sensor</a:t>
            </a:r>
          </a:p>
          <a:p>
            <a:pPr>
              <a:defRPr b="0" sz="1600">
                <a:latin typeface="Consolas"/>
                <a:ea typeface="Consolas"/>
                <a:cs typeface="Consolas"/>
                <a:sym typeface="Consolas"/>
              </a:defRPr>
            </a:pPr>
            <a:r>
              <a:t>The user selects 'maintenance' for an instrumentation division, the</a:t>
            </a:r>
          </a:p>
          <a:p>
            <a:pPr>
              <a:defRPr b="0" sz="1600">
                <a:latin typeface="Consolas"/>
                <a:ea typeface="Consolas"/>
                <a:cs typeface="Consolas"/>
                <a:sym typeface="Consolas"/>
              </a:defRPr>
            </a:pPr>
            <a:r>
              <a:t>division's pressure channel is set to 'normal' mode, the pressure</a:t>
            </a:r>
          </a:p>
          <a:p>
            <a:pPr>
              <a:defRPr b="0" sz="1600">
                <a:latin typeface="Consolas"/>
                <a:ea typeface="Consolas"/>
                <a:cs typeface="Consolas"/>
                <a:sym typeface="Consolas"/>
              </a:defRPr>
            </a:pPr>
            <a:r>
              <a:t>setpoint is set to a value v, the division reads a pressure sensor</a:t>
            </a:r>
          </a:p>
          <a:p>
            <a:pPr>
              <a:defRPr b="0" sz="1600">
                <a:latin typeface="Consolas"/>
                <a:ea typeface="Consolas"/>
                <a:cs typeface="Consolas"/>
                <a:sym typeface="Consolas"/>
              </a:defRPr>
            </a:pPr>
            <a:r>
              <a:t>value division exceeding v, the division generates a pressure trip.</a:t>
            </a:r>
          </a:p>
        </p:txBody>
      </p:sp>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93" name="package id RTS 'Reactor Trip System' {…"/>
          <p:cNvSpPr txBox="1"/>
          <p:nvPr/>
        </p:nvSpPr>
        <p:spPr>
          <a:xfrm>
            <a:off x="493993" y="1482849"/>
            <a:ext cx="12016814" cy="7634794"/>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lstStyle/>
          <a:p>
            <a:pPr>
              <a:defRPr b="0" sz="2000">
                <a:latin typeface="Consolas"/>
                <a:ea typeface="Consolas"/>
                <a:cs typeface="Consolas"/>
                <a:sym typeface="Consolas"/>
              </a:defRPr>
            </a:pPr>
            <a:r>
              <a:t>package id RTS 'Reactor Trip System' {</a:t>
            </a:r>
          </a:p>
          <a:p>
            <a:pPr>
              <a:defRPr b="0" sz="2000">
                <a:latin typeface="Consolas"/>
                <a:ea typeface="Consolas"/>
                <a:cs typeface="Consolas"/>
                <a:sym typeface="Consolas"/>
              </a:defRPr>
            </a:pPr>
            <a:r>
              <a:t>  private import 'Semantic Properties'::*;</a:t>
            </a:r>
          </a:p>
          <a:p>
            <a:pPr>
              <a:defRPr b="0" sz="2000">
                <a:latin typeface="Consolas"/>
                <a:ea typeface="Consolas"/>
                <a:cs typeface="Consolas"/>
                <a:sym typeface="Consolas"/>
              </a:defRPr>
            </a:pPr>
            <a:r>
              <a:t>  import 'Project Glossary'::*;</a:t>
            </a:r>
          </a:p>
          <a:p>
            <a:pPr>
              <a:defRPr b="0" sz="2000">
                <a:latin typeface="Consolas"/>
                <a:ea typeface="Consolas"/>
                <a:cs typeface="Consolas"/>
                <a:sym typeface="Consolas"/>
              </a:defRPr>
            </a:pPr>
            <a:r>
              <a:t>  import 'RTS Viewpoints and Views'::*;</a:t>
            </a:r>
          </a:p>
          <a:p>
            <a:pPr>
              <a:defRPr b="0" sz="2000">
                <a:latin typeface="Consolas"/>
                <a:ea typeface="Consolas"/>
                <a:cs typeface="Consolas"/>
                <a:sym typeface="Consolas"/>
              </a:defRPr>
            </a:pPr>
            <a:r>
              <a:t>  import 'RTS Architecture'::*;</a:t>
            </a:r>
          </a:p>
          <a:p>
            <a:pPr>
              <a:defRPr b="0" sz="2000">
                <a:latin typeface="Consolas"/>
                <a:ea typeface="Consolas"/>
                <a:cs typeface="Consolas"/>
                <a:sym typeface="Consolas"/>
              </a:defRPr>
            </a:pPr>
            <a:r>
              <a:t>  </a:t>
            </a:r>
          </a:p>
          <a:p>
            <a:pPr>
              <a:defRPr b="0" sz="2000">
                <a:latin typeface="Consolas"/>
                <a:ea typeface="Consolas"/>
                <a:cs typeface="Consolas"/>
                <a:sym typeface="Consolas"/>
              </a:defRPr>
            </a:pPr>
            <a:r>
              <a:t>  </a:t>
            </a:r>
          </a:p>
          <a:p>
            <a:pPr>
              <a:defRPr b="0" sz="2000">
                <a:latin typeface="Consolas"/>
                <a:ea typeface="Consolas"/>
                <a:cs typeface="Consolas"/>
                <a:sym typeface="Consolas"/>
              </a:defRPr>
            </a:pPr>
            <a:r>
              <a:t>  package id Architecture 'RTS Architecture';</a:t>
            </a:r>
          </a:p>
          <a:p>
            <a:pPr>
              <a:defRPr b="0" sz="2000">
                <a:latin typeface="Consolas"/>
                <a:ea typeface="Consolas"/>
                <a:cs typeface="Consolas"/>
                <a:sym typeface="Consolas"/>
              </a:defRPr>
            </a:pPr>
            <a:r>
              <a:t>  alias Arch for Architecture;</a:t>
            </a:r>
          </a:p>
          <a:p>
            <a:pPr>
              <a:defRPr b="0" sz="2000">
                <a:latin typeface="Consolas"/>
                <a:ea typeface="Consolas"/>
                <a:cs typeface="Consolas"/>
                <a:sym typeface="Consolas"/>
              </a:defRPr>
            </a:pPr>
            <a:r>
              <a:t>  package id Hardware 'RTS Hardware Artifacts';</a:t>
            </a:r>
          </a:p>
          <a:p>
            <a:pPr>
              <a:defRPr b="0" sz="2000">
                <a:latin typeface="Consolas"/>
                <a:ea typeface="Consolas"/>
                <a:cs typeface="Consolas"/>
                <a:sym typeface="Consolas"/>
              </a:defRPr>
            </a:pPr>
            <a:r>
              <a:t>  alias HW for Hardware;</a:t>
            </a:r>
          </a:p>
          <a:p>
            <a:pPr>
              <a:defRPr b="0" sz="2000">
                <a:latin typeface="Consolas"/>
                <a:ea typeface="Consolas"/>
                <a:cs typeface="Consolas"/>
                <a:sym typeface="Consolas"/>
              </a:defRPr>
            </a:pPr>
            <a:r>
              <a:t>  package id Artifacts 'RTS Implementation Artifacts';</a:t>
            </a:r>
          </a:p>
          <a:p>
            <a:pPr>
              <a:defRPr b="0" sz="2000">
                <a:latin typeface="Consolas"/>
                <a:ea typeface="Consolas"/>
                <a:cs typeface="Consolas"/>
                <a:sym typeface="Consolas"/>
              </a:defRPr>
            </a:pPr>
            <a:r>
              <a:t>  package id Requirements 'RTS Requirements';</a:t>
            </a:r>
          </a:p>
          <a:p>
            <a:pPr>
              <a:defRPr b="0" sz="2000">
                <a:latin typeface="Consolas"/>
                <a:ea typeface="Consolas"/>
                <a:cs typeface="Consolas"/>
                <a:sym typeface="Consolas"/>
              </a:defRPr>
            </a:pPr>
            <a:r>
              <a:t>  package id Properties 'RTS Properties';</a:t>
            </a:r>
          </a:p>
          <a:p>
            <a:pPr>
              <a:defRPr b="0" sz="2000">
                <a:latin typeface="Consolas"/>
                <a:ea typeface="Consolas"/>
                <a:cs typeface="Consolas"/>
                <a:sym typeface="Consolas"/>
              </a:defRPr>
            </a:pPr>
            <a:r>
              <a:t>  alias Props for Properties;</a:t>
            </a:r>
          </a:p>
          <a:p>
            <a:pPr>
              <a:defRPr b="0" sz="2000">
                <a:latin typeface="Consolas"/>
                <a:ea typeface="Consolas"/>
                <a:cs typeface="Consolas"/>
                <a:sym typeface="Consolas"/>
              </a:defRPr>
            </a:pPr>
            <a:r>
              <a:t>  package id Characteristics 'IEEE Std 603-2018 Characteristics';</a:t>
            </a:r>
          </a:p>
          <a:p>
            <a:pPr>
              <a:defRPr b="0" sz="2000">
                <a:latin typeface="Consolas"/>
                <a:ea typeface="Consolas"/>
                <a:cs typeface="Consolas"/>
                <a:sym typeface="Consolas"/>
              </a:defRPr>
            </a:pPr>
            <a:r>
              <a:t>  comment TopLevelPackages about Architecture, Hardware, Properties, Characteristics</a:t>
            </a:r>
          </a:p>
          <a:p>
            <a:pPr>
              <a:defRPr b="0" sz="2000">
                <a:latin typeface="Consolas"/>
                <a:ea typeface="Consolas"/>
                <a:cs typeface="Consolas"/>
                <a:sym typeface="Consolas"/>
              </a:defRPr>
            </a:pPr>
            <a:r>
              <a:t>  /* These are the core top-level subsystems characterizing HARDEN work. */</a:t>
            </a:r>
          </a:p>
          <a:p>
            <a:pPr>
              <a:defRPr b="0" sz="2000">
                <a:latin typeface="Consolas"/>
                <a:ea typeface="Consolas"/>
                <a:cs typeface="Consolas"/>
                <a:sym typeface="Consolas"/>
              </a:defRPr>
            </a:pPr>
            <a:r>
              <a:t>}</a:t>
            </a:r>
          </a:p>
        </p:txBody>
      </p:sp>
      <p:sp>
        <p:nvSpPr>
          <p:cNvPr id="494" name="System Engineering Examples"/>
          <p:cNvSpPr txBox="1"/>
          <p:nvPr/>
        </p:nvSpPr>
        <p:spPr>
          <a:xfrm>
            <a:off x="952500" y="0"/>
            <a:ext cx="11099800" cy="12990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ctr" defTabSz="584200">
              <a:spcBef>
                <a:spcPts val="0"/>
              </a:spcBef>
              <a:defRPr b="0" sz="6000">
                <a:solidFill>
                  <a:srgbClr val="000000"/>
                </a:solidFill>
                <a:latin typeface="Helvetica Neue Medium"/>
                <a:ea typeface="Helvetica Neue Medium"/>
                <a:cs typeface="Helvetica Neue Medium"/>
                <a:sym typeface="Helvetica Neue Medium"/>
              </a:defRPr>
            </a:lvl1pPr>
          </a:lstStyle>
          <a:p>
            <a:pPr/>
            <a:r>
              <a:t>System Engineering Examples</a:t>
            </a:r>
          </a:p>
        </p:txBody>
      </p:sp>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97" name="package id Glossary 'Project Glossary' {…"/>
          <p:cNvSpPr txBox="1"/>
          <p:nvPr/>
        </p:nvSpPr>
        <p:spPr>
          <a:xfrm>
            <a:off x="493993" y="696271"/>
            <a:ext cx="12016814" cy="8361058"/>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lstStyle/>
          <a:p>
            <a:pPr>
              <a:defRPr b="0" sz="1500">
                <a:latin typeface="Consolas"/>
                <a:ea typeface="Consolas"/>
                <a:cs typeface="Consolas"/>
                <a:sym typeface="Consolas"/>
              </a:defRPr>
            </a:pPr>
            <a:r>
              <a:t>package id Glossary 'Project Glossary' {</a:t>
            </a:r>
          </a:p>
          <a:p>
            <a:pPr>
              <a:defRPr b="0" sz="1500">
                <a:latin typeface="Consolas"/>
                <a:ea typeface="Consolas"/>
                <a:cs typeface="Consolas"/>
                <a:sym typeface="Consolas"/>
              </a:defRPr>
            </a:pPr>
            <a:r>
              <a:t>  // @design Eliminate all redundancy with concepts in KerML or SysML domain </a:t>
            </a:r>
          </a:p>
          <a:p>
            <a:pPr>
              <a:defRPr b="0" sz="1500">
                <a:latin typeface="Consolas"/>
                <a:ea typeface="Consolas"/>
                <a:cs typeface="Consolas"/>
                <a:sym typeface="Consolas"/>
              </a:defRPr>
            </a:pPr>
            <a:r>
              <a:t>  // libraries.</a:t>
            </a:r>
          </a:p>
          <a:p>
            <a:pPr>
              <a:defRPr b="0" sz="1500">
                <a:latin typeface="Consolas"/>
                <a:ea typeface="Consolas"/>
                <a:cs typeface="Consolas"/>
                <a:sym typeface="Consolas"/>
              </a:defRPr>
            </a:pPr>
            <a:r>
              <a:t>  private import ScalarValues::*;</a:t>
            </a:r>
          </a:p>
          <a:p>
            <a:pPr>
              <a:defRPr b="0" sz="1500">
                <a:latin typeface="Consolas"/>
                <a:ea typeface="Consolas"/>
                <a:cs typeface="Consolas"/>
                <a:sym typeface="Consolas"/>
              </a:defRPr>
            </a:pPr>
            <a:r>
              <a:t>  private import KerML::*;</a:t>
            </a:r>
          </a:p>
          <a:p>
            <a:pPr>
              <a:defRPr b="0" sz="1500">
                <a:latin typeface="Consolas"/>
                <a:ea typeface="Consolas"/>
                <a:cs typeface="Consolas"/>
                <a:sym typeface="Consolas"/>
              </a:defRPr>
            </a:pPr>
          </a:p>
          <a:p>
            <a:pPr>
              <a:defRPr b="0" sz="1500">
                <a:latin typeface="Consolas"/>
                <a:ea typeface="Consolas"/>
                <a:cs typeface="Consolas"/>
                <a:sym typeface="Consolas"/>
              </a:defRPr>
            </a:pPr>
            <a:r>
              <a:t>  part def BlueCheck;</a:t>
            </a:r>
          </a:p>
          <a:p>
            <a:pPr>
              <a:defRPr b="0" sz="1500">
                <a:latin typeface="Consolas"/>
                <a:ea typeface="Consolas"/>
                <a:cs typeface="Consolas"/>
                <a:sym typeface="Consolas"/>
              </a:defRPr>
            </a:pPr>
            <a:r>
              <a:t>  /** A formal, state-based specification language that focuses on the</a:t>
            </a:r>
          </a:p>
          <a:p>
            <a:pPr>
              <a:defRPr b="0" sz="1500">
                <a:latin typeface="Consolas"/>
                <a:ea typeface="Consolas"/>
                <a:cs typeface="Consolas"/>
                <a:sym typeface="Consolas"/>
              </a:defRPr>
            </a:pPr>
            <a:r>
              <a:t>      specification of the interfaces of discrete modules in a system, and</a:t>
            </a:r>
          </a:p>
          <a:p>
            <a:pPr>
              <a:defRPr b="0" sz="1500">
                <a:latin typeface="Consolas"/>
                <a:ea typeface="Consolas"/>
                <a:cs typeface="Consolas"/>
                <a:sym typeface="Consolas"/>
              </a:defRPr>
            </a:pPr>
            <a:r>
              <a:t>      often times includes model-based specification constructs to improve</a:t>
            </a:r>
          </a:p>
          <a:p>
            <a:pPr>
              <a:defRPr b="0" sz="1500">
                <a:latin typeface="Consolas"/>
                <a:ea typeface="Consolas"/>
                <a:cs typeface="Consolas"/>
                <a:sym typeface="Consolas"/>
              </a:defRPr>
            </a:pPr>
            <a:r>
              <a:t>      usability and expressivity. */</a:t>
            </a:r>
          </a:p>
          <a:p>
            <a:pPr>
              <a:defRPr b="0" sz="1500">
                <a:latin typeface="Consolas"/>
                <a:ea typeface="Consolas"/>
                <a:cs typeface="Consolas"/>
                <a:sym typeface="Consolas"/>
              </a:defRPr>
            </a:pPr>
            <a:r>
              <a:t>  abstract item id BISL 'Behavioral Interface Specification Language';</a:t>
            </a:r>
          </a:p>
          <a:p>
            <a:pPr>
              <a:defRPr b="0" sz="1500">
                <a:latin typeface="Consolas"/>
                <a:ea typeface="Consolas"/>
                <a:cs typeface="Consolas"/>
                <a:sym typeface="Consolas"/>
              </a:defRPr>
            </a:pPr>
            <a:r>
              <a:t>  abstract part def Computer;</a:t>
            </a:r>
          </a:p>
          <a:p>
            <a:pPr>
              <a:defRPr b="0" sz="1500">
                <a:latin typeface="Consolas"/>
                <a:ea typeface="Consolas"/>
                <a:cs typeface="Consolas"/>
                <a:sym typeface="Consolas"/>
              </a:defRPr>
            </a:pPr>
            <a:r>
              <a:t>  abstract part def Coq;</a:t>
            </a:r>
          </a:p>
          <a:p>
            <a:pPr>
              <a:defRPr b="0" sz="1500">
                <a:latin typeface="Consolas"/>
                <a:ea typeface="Consolas"/>
                <a:cs typeface="Consolas"/>
                <a:sym typeface="Consolas"/>
              </a:defRPr>
            </a:pPr>
            <a:r>
              <a:t>  abstract part def Cryptol;</a:t>
            </a:r>
          </a:p>
          <a:p>
            <a:pPr>
              <a:defRPr b="0" sz="1500">
                <a:latin typeface="Consolas"/>
                <a:ea typeface="Consolas"/>
                <a:cs typeface="Consolas"/>
                <a:sym typeface="Consolas"/>
              </a:defRPr>
            </a:pPr>
            <a:r>
              <a:t>  abstract item def DevSecOps;</a:t>
            </a:r>
          </a:p>
          <a:p>
            <a:pPr>
              <a:defRPr b="0" sz="1500">
                <a:latin typeface="Consolas"/>
                <a:ea typeface="Consolas"/>
                <a:cs typeface="Consolas"/>
                <a:sym typeface="Consolas"/>
              </a:defRPr>
            </a:pPr>
            <a:r>
              <a:t>  abstract item def id DIANC 'Digital Instrumentation and Control Systems';</a:t>
            </a:r>
          </a:p>
          <a:p>
            <a:pPr>
              <a:defRPr b="0" sz="1500">
                <a:latin typeface="Consolas"/>
                <a:ea typeface="Consolas"/>
                <a:cs typeface="Consolas"/>
                <a:sym typeface="Consolas"/>
              </a:defRPr>
            </a:pPr>
            <a:r>
              <a:t>  /** The NASA Formal Requirements Elicitation Tool is used to make writing,</a:t>
            </a:r>
          </a:p>
          <a:p>
            <a:pPr>
              <a:defRPr b="0" sz="1500">
                <a:latin typeface="Consolas"/>
                <a:ea typeface="Consolas"/>
                <a:cs typeface="Consolas"/>
                <a:sym typeface="Consolas"/>
              </a:defRPr>
            </a:pPr>
            <a:r>
              <a:t>      understanding, and debugging formal requirements natural and</a:t>
            </a:r>
          </a:p>
          <a:p>
            <a:pPr>
              <a:defRPr b="0" sz="1500">
                <a:latin typeface="Consolas"/>
                <a:ea typeface="Consolas"/>
                <a:cs typeface="Consolas"/>
                <a:sym typeface="Consolas"/>
              </a:defRPr>
            </a:pPr>
            <a:r>
              <a:t>      intuitive. */</a:t>
            </a:r>
          </a:p>
          <a:p>
            <a:pPr>
              <a:defRPr b="0" sz="1500">
                <a:latin typeface="Consolas"/>
                <a:ea typeface="Consolas"/>
                <a:cs typeface="Consolas"/>
                <a:sym typeface="Consolas"/>
              </a:defRPr>
            </a:pPr>
            <a:r>
              <a:t>  part def id FRET 'Formal Requirements Elicitation Tool';</a:t>
            </a:r>
          </a:p>
          <a:p>
            <a:pPr>
              <a:defRPr b="0" sz="1500">
                <a:latin typeface="Consolas"/>
                <a:ea typeface="Consolas"/>
                <a:cs typeface="Consolas"/>
                <a:sym typeface="Consolas"/>
              </a:defRPr>
            </a:pPr>
            <a:r>
              <a:t>  /** An Instruction Set Architecture, or ISA for short, is the set of</a:t>
            </a:r>
          </a:p>
          <a:p>
            <a:pPr>
              <a:defRPr b="0" sz="1500">
                <a:latin typeface="Consolas"/>
                <a:ea typeface="Consolas"/>
                <a:cs typeface="Consolas"/>
                <a:sym typeface="Consolas"/>
              </a:defRPr>
            </a:pPr>
            <a:r>
              <a:t>      instructions that a given kind of CPU can understand. Example ISAs</a:t>
            </a:r>
          </a:p>
          <a:p>
            <a:pPr>
              <a:defRPr b="0" sz="1500">
                <a:latin typeface="Consolas"/>
                <a:ea typeface="Consolas"/>
                <a:cs typeface="Consolas"/>
                <a:sym typeface="Consolas"/>
              </a:defRPr>
            </a:pPr>
            <a:r>
              <a:t>      include x86, x64, MIPS, RISC, RISC-V, AVR, etc. */</a:t>
            </a:r>
          </a:p>
          <a:p>
            <a:pPr>
              <a:defRPr b="0" sz="1500">
                <a:latin typeface="Consolas"/>
                <a:ea typeface="Consolas"/>
                <a:cs typeface="Consolas"/>
                <a:sym typeface="Consolas"/>
              </a:defRPr>
            </a:pPr>
            <a:r>
              <a:t>  attribute def id ISA 'Instruction Set Architecture';</a:t>
            </a:r>
          </a:p>
        </p:txBody>
      </p:sp>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00" name="/**…"/>
          <p:cNvSpPr txBox="1"/>
          <p:nvPr/>
        </p:nvSpPr>
        <p:spPr>
          <a:xfrm>
            <a:off x="493993" y="154880"/>
            <a:ext cx="12016814" cy="9060982"/>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lstStyle/>
          <a:p>
            <a:pPr>
              <a:defRPr b="0" sz="1500">
                <a:latin typeface="Consolas"/>
                <a:ea typeface="Consolas"/>
                <a:cs typeface="Consolas"/>
                <a:sym typeface="Consolas"/>
              </a:defRPr>
            </a:pPr>
            <a:r>
              <a:t>/**</a:t>
            </a:r>
          </a:p>
          <a:p>
            <a:pPr>
              <a:defRPr b="0" sz="1500">
                <a:latin typeface="Consolas"/>
                <a:ea typeface="Consolas"/>
                <a:cs typeface="Consolas"/>
                <a:sym typeface="Consolas"/>
              </a:defRPr>
            </a:pPr>
            <a:r>
              <a:t> * The physical hardware components that are a part of the HARDENS RTS</a:t>
            </a:r>
          </a:p>
          <a:p>
            <a:pPr>
              <a:defRPr b="0" sz="1500">
                <a:latin typeface="Consolas"/>
                <a:ea typeface="Consolas"/>
                <a:cs typeface="Consolas"/>
                <a:sym typeface="Consolas"/>
              </a:defRPr>
            </a:pPr>
            <a:r>
              <a:t> * demonstrator. </a:t>
            </a:r>
          </a:p>
          <a:p>
            <a:pPr>
              <a:defRPr b="0" sz="1500">
                <a:latin typeface="Consolas"/>
                <a:ea typeface="Consolas"/>
                <a:cs typeface="Consolas"/>
                <a:sym typeface="Consolas"/>
              </a:defRPr>
            </a:pPr>
            <a:r>
              <a:t> */</a:t>
            </a:r>
          </a:p>
          <a:p>
            <a:pPr>
              <a:defRPr b="0" sz="1500">
                <a:latin typeface="Consolas"/>
                <a:ea typeface="Consolas"/>
                <a:cs typeface="Consolas"/>
                <a:sym typeface="Consolas"/>
              </a:defRPr>
            </a:pPr>
            <a:r>
              <a:t>package 'RTS Hardware Artifacts' {</a:t>
            </a:r>
          </a:p>
          <a:p>
            <a:pPr>
              <a:defRPr b="0" sz="1500">
                <a:latin typeface="Consolas"/>
                <a:ea typeface="Consolas"/>
                <a:cs typeface="Consolas"/>
                <a:sym typeface="Consolas"/>
              </a:defRPr>
            </a:pPr>
            <a:r>
              <a:t>  private import 'Project Glossary'::*;</a:t>
            </a:r>
          </a:p>
          <a:p>
            <a:pPr>
              <a:defRPr b="0" sz="1500">
                <a:latin typeface="Consolas"/>
                <a:ea typeface="Consolas"/>
                <a:cs typeface="Consolas"/>
                <a:sym typeface="Consolas"/>
              </a:defRPr>
            </a:pPr>
            <a:r>
              <a:t>  //import Architecture::RTS_System_Arch::Hardware::*;</a:t>
            </a:r>
          </a:p>
          <a:p>
            <a:pPr>
              <a:defRPr b="0" sz="1500">
                <a:latin typeface="Consolas"/>
                <a:ea typeface="Consolas"/>
                <a:cs typeface="Consolas"/>
                <a:sym typeface="Consolas"/>
              </a:defRPr>
            </a:pPr>
            <a:r>
              <a:t>  private import ScalarValues::*;</a:t>
            </a:r>
          </a:p>
          <a:p>
            <a:pPr>
              <a:defRPr b="0" sz="1500">
                <a:latin typeface="Consolas"/>
                <a:ea typeface="Consolas"/>
                <a:cs typeface="Consolas"/>
                <a:sym typeface="Consolas"/>
              </a:defRPr>
            </a:pPr>
          </a:p>
          <a:p>
            <a:pPr>
              <a:defRPr b="0" sz="1500">
                <a:latin typeface="Consolas"/>
                <a:ea typeface="Consolas"/>
                <a:cs typeface="Consolas"/>
                <a:sym typeface="Consolas"/>
              </a:defRPr>
            </a:pPr>
            <a:r>
              <a:t>  part def 'SERDES Test SMA Connector' :&gt; Connector;</a:t>
            </a:r>
          </a:p>
          <a:p>
            <a:pPr>
              <a:defRPr b="0" sz="1500">
                <a:latin typeface="Consolas"/>
                <a:ea typeface="Consolas"/>
                <a:cs typeface="Consolas"/>
                <a:sym typeface="Consolas"/>
              </a:defRPr>
            </a:pPr>
            <a:r>
              <a:t>  part def 'Parallel Config Header' :&gt; Header;</a:t>
            </a:r>
          </a:p>
          <a:p>
            <a:pPr>
              <a:defRPr b="0" sz="1500">
                <a:latin typeface="Consolas"/>
                <a:ea typeface="Consolas"/>
                <a:cs typeface="Consolas"/>
                <a:sym typeface="Consolas"/>
              </a:defRPr>
            </a:pPr>
            <a:r>
              <a:t>  part def 'Versa Expansion Connector' :&gt; Connector;</a:t>
            </a:r>
          </a:p>
          <a:p>
            <a:pPr>
              <a:defRPr b="0" sz="1500">
                <a:latin typeface="Consolas"/>
                <a:ea typeface="Consolas"/>
                <a:cs typeface="Consolas"/>
                <a:sym typeface="Consolas"/>
              </a:defRPr>
            </a:pPr>
            <a:r>
              <a:t>  part def 'SPI Flag Configuration Memory' :&gt; Memory;</a:t>
            </a:r>
          </a:p>
          <a:p>
            <a:pPr>
              <a:defRPr b="0" sz="1500">
                <a:latin typeface="Consolas"/>
                <a:ea typeface="Consolas"/>
                <a:cs typeface="Consolas"/>
                <a:sym typeface="Consolas"/>
              </a:defRPr>
            </a:pPr>
            <a:r>
              <a:t>  part def 'CFG Switch' :&gt; Switch;</a:t>
            </a:r>
          </a:p>
          <a:p>
            <a:pPr>
              <a:defRPr b="0" sz="1500">
                <a:latin typeface="Consolas"/>
                <a:ea typeface="Consolas"/>
                <a:cs typeface="Consolas"/>
                <a:sym typeface="Consolas"/>
              </a:defRPr>
            </a:pPr>
            <a:r>
              <a:t>  part def 'Input Switch' :&gt; Switch;</a:t>
            </a:r>
          </a:p>
          <a:p>
            <a:pPr>
              <a:defRPr b="0" sz="1500">
                <a:latin typeface="Consolas"/>
                <a:ea typeface="Consolas"/>
                <a:cs typeface="Consolas"/>
                <a:sym typeface="Consolas"/>
              </a:defRPr>
            </a:pPr>
            <a:r>
              <a:t>  part def 'Output LED' :&gt; LED;</a:t>
            </a:r>
          </a:p>
          <a:p>
            <a:pPr>
              <a:defRPr b="0" sz="1500">
                <a:latin typeface="Consolas"/>
                <a:ea typeface="Consolas"/>
                <a:cs typeface="Consolas"/>
                <a:sym typeface="Consolas"/>
              </a:defRPr>
            </a:pPr>
            <a:r>
              <a:t>  part def 'Input Push Button' :&gt; Button;</a:t>
            </a:r>
          </a:p>
          <a:p>
            <a:pPr>
              <a:defRPr b="0" sz="1500">
                <a:latin typeface="Consolas"/>
                <a:ea typeface="Consolas"/>
                <a:cs typeface="Consolas"/>
                <a:sym typeface="Consolas"/>
              </a:defRPr>
            </a:pPr>
            <a:r>
              <a:t>  part def '12 V DC Power Input' :&gt; Power;</a:t>
            </a:r>
          </a:p>
          <a:p>
            <a:pPr>
              <a:defRPr b="0" sz="1500">
                <a:latin typeface="Consolas"/>
                <a:ea typeface="Consolas"/>
                <a:cs typeface="Consolas"/>
                <a:sym typeface="Consolas"/>
              </a:defRPr>
            </a:pPr>
            <a:r>
              <a:t>  part def 'GPIO Headers' :&gt; Header, GPIO;</a:t>
            </a:r>
          </a:p>
          <a:p>
            <a:pPr>
              <a:defRPr b="0" sz="1500">
                <a:latin typeface="Consolas"/>
                <a:ea typeface="Consolas"/>
                <a:cs typeface="Consolas"/>
                <a:sym typeface="Consolas"/>
              </a:defRPr>
            </a:pPr>
            <a:r>
              <a:t>  part def 'PMOD/GPIO Header' :&gt; Header, PMOD, GPIO;</a:t>
            </a:r>
          </a:p>
          <a:p>
            <a:pPr>
              <a:defRPr b="0" sz="1500">
                <a:latin typeface="Consolas"/>
                <a:ea typeface="Consolas"/>
                <a:cs typeface="Consolas"/>
                <a:sym typeface="Consolas"/>
              </a:defRPr>
            </a:pPr>
            <a:r>
              <a:t>  part def 'Microphone Board/GPIO Header' :&gt; Header;</a:t>
            </a:r>
          </a:p>
          <a:p>
            <a:pPr>
              <a:defRPr b="0" sz="1500">
                <a:latin typeface="Consolas"/>
                <a:ea typeface="Consolas"/>
                <a:cs typeface="Consolas"/>
                <a:sym typeface="Consolas"/>
              </a:defRPr>
            </a:pPr>
            <a:r>
              <a:t>  part def 'ECP5-5G Device' :&gt; FPGA;</a:t>
            </a:r>
          </a:p>
          <a:p>
            <a:pPr>
              <a:defRPr b="0" sz="1500">
                <a:latin typeface="Consolas"/>
                <a:ea typeface="Consolas"/>
                <a:cs typeface="Consolas"/>
                <a:sym typeface="Consolas"/>
              </a:defRPr>
            </a:pPr>
            <a:r>
              <a:t>  // @todo Ensure that JTAG is, in fact, USB.</a:t>
            </a:r>
          </a:p>
          <a:p>
            <a:pPr>
              <a:defRPr b="0" sz="1500">
                <a:latin typeface="Consolas"/>
                <a:ea typeface="Consolas"/>
                <a:cs typeface="Consolas"/>
                <a:sym typeface="Consolas"/>
              </a:defRPr>
            </a:pPr>
            <a:r>
              <a:t>  part def 'JTAG Interface' :&gt; JTAG, USB;</a:t>
            </a:r>
          </a:p>
          <a:p>
            <a:pPr>
              <a:defRPr b="0" sz="1500">
                <a:latin typeface="Consolas"/>
                <a:ea typeface="Consolas"/>
                <a:cs typeface="Consolas"/>
                <a:sym typeface="Consolas"/>
              </a:defRPr>
            </a:pPr>
            <a:r>
              <a:t>  part def 'Mini USB Programming' :&gt; USB;</a:t>
            </a:r>
          </a:p>
          <a:p>
            <a:pPr>
              <a:defRPr b="0" sz="1500">
                <a:latin typeface="Consolas"/>
                <a:ea typeface="Consolas"/>
                <a:cs typeface="Consolas"/>
                <a:sym typeface="Consolas"/>
              </a:defRPr>
            </a:pPr>
            <a:r>
              <a:t>  part def id DevBoard 'Lattice ECP-5 FPGA Development Board' :&gt; PCB {</a:t>
            </a:r>
          </a:p>
          <a:p>
            <a:pPr>
              <a:defRPr b="0" sz="1500">
                <a:latin typeface="Consolas"/>
                <a:ea typeface="Consolas"/>
                <a:cs typeface="Consolas"/>
                <a:sym typeface="Consolas"/>
              </a:defRPr>
            </a:pPr>
            <a:r>
              <a:t>    part J9_J26 : 'SERDES Test SMA Connector'[16] subsets components;</a:t>
            </a:r>
          </a:p>
        </p:txBody>
      </p:sp>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03" name="-- title: Reactor Trip System high-assurance demonstrator.…"/>
          <p:cNvSpPr txBox="1"/>
          <p:nvPr/>
        </p:nvSpPr>
        <p:spPr>
          <a:xfrm>
            <a:off x="493993" y="502013"/>
            <a:ext cx="12016814" cy="8749574"/>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lstStyle/>
          <a:p>
            <a:pPr>
              <a:defRPr b="0" sz="1500">
                <a:latin typeface="Consolas"/>
                <a:ea typeface="Consolas"/>
                <a:cs typeface="Consolas"/>
                <a:sym typeface="Consolas"/>
              </a:defRPr>
            </a:pPr>
            <a:r>
              <a:t>-- title: Reactor Trip System high-assurance demonstrator.</a:t>
            </a:r>
          </a:p>
          <a:p>
            <a:pPr>
              <a:defRPr b="0" sz="1500">
                <a:latin typeface="Consolas"/>
                <a:ea typeface="Consolas"/>
                <a:cs typeface="Consolas"/>
                <a:sym typeface="Consolas"/>
              </a:defRPr>
            </a:pPr>
            <a:r>
              <a:t>-- project: High Assurance Rigorous Digital Engineering for Nuclear Safety (HARDENS)</a:t>
            </a:r>
          </a:p>
          <a:p>
            <a:pPr>
              <a:defRPr b="0" sz="1500">
                <a:latin typeface="Consolas"/>
                <a:ea typeface="Consolas"/>
                <a:cs typeface="Consolas"/>
                <a:sym typeface="Consolas"/>
              </a:defRPr>
            </a:pPr>
            <a:r>
              <a:t>-- copyright (C) 2021 Galois</a:t>
            </a:r>
          </a:p>
          <a:p>
            <a:pPr>
              <a:defRPr b="0" sz="1500">
                <a:latin typeface="Consolas"/>
                <a:ea typeface="Consolas"/>
                <a:cs typeface="Consolas"/>
                <a:sym typeface="Consolas"/>
              </a:defRPr>
            </a:pPr>
            <a:r>
              <a:t>-- author: Joe Kiniry &lt;kiniry@galois.com&gt;</a:t>
            </a:r>
          </a:p>
          <a:p>
            <a:pPr>
              <a:defRPr b="0" sz="1500">
                <a:latin typeface="Consolas"/>
                <a:ea typeface="Consolas"/>
                <a:cs typeface="Consolas"/>
                <a:sym typeface="Consolas"/>
              </a:defRPr>
            </a:pPr>
          </a:p>
          <a:p>
            <a:pPr>
              <a:defRPr b="0" sz="1500">
                <a:latin typeface="Consolas"/>
                <a:ea typeface="Consolas"/>
                <a:cs typeface="Consolas"/>
                <a:sym typeface="Consolas"/>
              </a:defRPr>
            </a:pPr>
            <a:r>
              <a:t>-- Our development platforms for running the RTS demonstrator in a</a:t>
            </a:r>
          </a:p>
          <a:p>
            <a:pPr>
              <a:defRPr b="0" sz="1500">
                <a:latin typeface="Consolas"/>
                <a:ea typeface="Consolas"/>
                <a:cs typeface="Consolas"/>
                <a:sym typeface="Consolas"/>
              </a:defRPr>
            </a:pPr>
            <a:r>
              <a:t>-- fully virtualized (Twin) mode.  If we choose to target a real RV32,</a:t>
            </a:r>
          </a:p>
          <a:p>
            <a:pPr>
              <a:defRPr b="0" sz="1500">
                <a:latin typeface="Consolas"/>
                <a:ea typeface="Consolas"/>
                <a:cs typeface="Consolas"/>
                <a:sym typeface="Consolas"/>
              </a:defRPr>
            </a:pPr>
            <a:r>
              <a:t>-- then we will be running on the bare metal.</a:t>
            </a:r>
          </a:p>
          <a:p>
            <a:pPr>
              <a:defRPr b="0" sz="1500">
                <a:latin typeface="Consolas"/>
                <a:ea typeface="Consolas"/>
                <a:cs typeface="Consolas"/>
                <a:sym typeface="Consolas"/>
              </a:defRPr>
            </a:pPr>
          </a:p>
          <a:p>
            <a:pPr>
              <a:defRPr b="0" sz="1500">
                <a:latin typeface="Consolas"/>
                <a:ea typeface="Consolas"/>
                <a:cs typeface="Consolas"/>
                <a:sym typeface="Consolas"/>
              </a:defRPr>
            </a:pPr>
            <a:r>
              <a:t>type virtualized_platform_runtime =</a:t>
            </a:r>
          </a:p>
          <a:p>
            <a:pPr>
              <a:defRPr b="0" sz="1500">
                <a:latin typeface="Consolas"/>
                <a:ea typeface="Consolas"/>
                <a:cs typeface="Consolas"/>
                <a:sym typeface="Consolas"/>
              </a:defRPr>
            </a:pPr>
            <a:r>
              <a:t>  { Posix, RV32_bare_metal, None }</a:t>
            </a:r>
          </a:p>
          <a:p>
            <a:pPr>
              <a:defRPr b="0" sz="1500">
                <a:latin typeface="Consolas"/>
                <a:ea typeface="Consolas"/>
                <a:cs typeface="Consolas"/>
                <a:sym typeface="Consolas"/>
              </a:defRPr>
            </a:pPr>
          </a:p>
          <a:p>
            <a:pPr>
              <a:defRPr b="0" sz="1500">
                <a:latin typeface="Consolas"/>
                <a:ea typeface="Consolas"/>
                <a:cs typeface="Consolas"/>
                <a:sym typeface="Consolas"/>
              </a:defRPr>
            </a:pPr>
            <a:r>
              <a:t>-- The developer boards we have to choose from.  We are using the</a:t>
            </a:r>
          </a:p>
          <a:p>
            <a:pPr>
              <a:defRPr b="0" sz="1500">
                <a:latin typeface="Consolas"/>
                <a:ea typeface="Consolas"/>
                <a:cs typeface="Consolas"/>
                <a:sym typeface="Consolas"/>
              </a:defRPr>
            </a:pPr>
            <a:r>
              <a:t>-- ECP-5 5G 85F variant of the Lattice Semiconductor dev board, and if</a:t>
            </a:r>
          </a:p>
          <a:p>
            <a:pPr>
              <a:defRPr b="0" sz="1500">
                <a:latin typeface="Consolas"/>
                <a:ea typeface="Consolas"/>
                <a:cs typeface="Consolas"/>
                <a:sym typeface="Consolas"/>
              </a:defRPr>
            </a:pPr>
            <a:r>
              <a:t>-- we choose to put the demonstrator on a real RV32, we will likely</a:t>
            </a:r>
          </a:p>
          <a:p>
            <a:pPr>
              <a:defRPr b="0" sz="1500">
                <a:latin typeface="Consolas"/>
                <a:ea typeface="Consolas"/>
                <a:cs typeface="Consolas"/>
                <a:sym typeface="Consolas"/>
              </a:defRPr>
            </a:pPr>
            <a:r>
              <a:t>-- use the Vega board.</a:t>
            </a:r>
          </a:p>
          <a:p>
            <a:pPr>
              <a:defRPr b="0" sz="1500">
                <a:latin typeface="Consolas"/>
                <a:ea typeface="Consolas"/>
                <a:cs typeface="Consolas"/>
                <a:sym typeface="Consolas"/>
              </a:defRPr>
            </a:pPr>
          </a:p>
          <a:p>
            <a:pPr>
              <a:defRPr b="0" sz="1500">
                <a:latin typeface="Consolas"/>
                <a:ea typeface="Consolas"/>
                <a:cs typeface="Consolas"/>
                <a:sym typeface="Consolas"/>
              </a:defRPr>
            </a:pPr>
            <a:r>
              <a:t>type dev_board =</a:t>
            </a:r>
          </a:p>
          <a:p>
            <a:pPr>
              <a:defRPr b="0" sz="1500">
                <a:latin typeface="Consolas"/>
                <a:ea typeface="Consolas"/>
                <a:cs typeface="Consolas"/>
                <a:sym typeface="Consolas"/>
              </a:defRPr>
            </a:pPr>
            <a:r>
              <a:t>  { Virtual, LFE5UM5G_85F_EVN, RV32M1_VEGA, None }</a:t>
            </a:r>
          </a:p>
          <a:p>
            <a:pPr>
              <a:defRPr b="0" sz="1500">
                <a:latin typeface="Consolas"/>
                <a:ea typeface="Consolas"/>
                <a:cs typeface="Consolas"/>
                <a:sym typeface="Consolas"/>
              </a:defRPr>
            </a:pPr>
          </a:p>
          <a:p>
            <a:pPr>
              <a:defRPr b="0" sz="1500">
                <a:latin typeface="Consolas"/>
                <a:ea typeface="Consolas"/>
                <a:cs typeface="Consolas"/>
                <a:sym typeface="Consolas"/>
              </a:defRPr>
            </a:pPr>
            <a:r>
              <a:t>-- The ECP-5 FPGA comes in several flavors.  We are using the 5G</a:t>
            </a:r>
          </a:p>
          <a:p>
            <a:pPr>
              <a:defRPr b="0" sz="1500">
                <a:latin typeface="Consolas"/>
                <a:ea typeface="Consolas"/>
                <a:cs typeface="Consolas"/>
                <a:sym typeface="Consolas"/>
              </a:defRPr>
            </a:pPr>
            <a:r>
              <a:t>-- variant for this project.  Other variants should be able to use the</a:t>
            </a:r>
          </a:p>
          <a:p>
            <a:pPr>
              <a:defRPr b="0" sz="1500">
                <a:latin typeface="Consolas"/>
                <a:ea typeface="Consolas"/>
                <a:cs typeface="Consolas"/>
                <a:sym typeface="Consolas"/>
              </a:defRPr>
            </a:pPr>
            <a:r>
              <a:t>-- exact same build chain.</a:t>
            </a:r>
          </a:p>
          <a:p>
            <a:pPr>
              <a:defRPr b="0" sz="1500">
                <a:latin typeface="Consolas"/>
                <a:ea typeface="Consolas"/>
                <a:cs typeface="Consolas"/>
                <a:sym typeface="Consolas"/>
              </a:defRPr>
            </a:pPr>
          </a:p>
          <a:p>
            <a:pPr>
              <a:defRPr b="0" sz="1500">
                <a:latin typeface="Consolas"/>
                <a:ea typeface="Consolas"/>
                <a:cs typeface="Consolas"/>
                <a:sym typeface="Consolas"/>
              </a:defRPr>
            </a:pPr>
            <a:r>
              <a:t>type fpga =</a:t>
            </a:r>
          </a:p>
          <a:p>
            <a:pPr>
              <a:defRPr b="0" sz="1500">
                <a:latin typeface="Consolas"/>
                <a:ea typeface="Consolas"/>
                <a:cs typeface="Consolas"/>
                <a:sym typeface="Consolas"/>
              </a:defRPr>
            </a:pPr>
            <a:r>
              <a:t>  { ECP5, ECP5_5G }</a:t>
            </a:r>
          </a:p>
        </p:txBody>
      </p:sp>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06" name="Executable, Denotational, and Behavioral Models"/>
          <p:cNvSpPr txBox="1"/>
          <p:nvPr>
            <p:ph type="body" idx="21"/>
          </p:nvPr>
        </p:nvSpPr>
        <p:spPr>
          <a:xfrm>
            <a:off x="952500" y="3649162"/>
            <a:ext cx="11099800" cy="2455276"/>
          </a:xfrm>
          <a:prstGeom prst="rect">
            <a:avLst/>
          </a:prstGeom>
        </p:spPr>
        <p:txBody>
          <a:bodyPr/>
          <a:lstStyle/>
          <a:p>
            <a:pPr/>
            <a:r>
              <a:t>Executable, Denotational, and Behavioral Models</a:t>
            </a:r>
          </a:p>
        </p:txBody>
      </p:sp>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09" name="Kinds of Models"/>
          <p:cNvSpPr txBox="1"/>
          <p:nvPr>
            <p:ph type="body" idx="21"/>
          </p:nvPr>
        </p:nvSpPr>
        <p:spPr>
          <a:prstGeom prst="rect">
            <a:avLst/>
          </a:prstGeom>
        </p:spPr>
        <p:txBody>
          <a:bodyPr/>
          <a:lstStyle/>
          <a:p>
            <a:pPr/>
            <a:r>
              <a:t>Kinds of Models</a:t>
            </a:r>
          </a:p>
        </p:txBody>
      </p:sp>
      <p:sp>
        <p:nvSpPr>
          <p:cNvPr id="510" name="Executable Models…"/>
          <p:cNvSpPr txBox="1"/>
          <p:nvPr>
            <p:ph type="body" idx="22"/>
          </p:nvPr>
        </p:nvSpPr>
        <p:spPr>
          <a:prstGeom prst="rect">
            <a:avLst/>
          </a:prstGeom>
        </p:spPr>
        <p:txBody>
          <a:bodyPr/>
          <a:lstStyle/>
          <a:p>
            <a:pPr/>
            <a:r>
              <a:t>Executable Models</a:t>
            </a:r>
          </a:p>
          <a:p>
            <a:pPr/>
            <a:r>
              <a:t>Denotational Models</a:t>
            </a:r>
          </a:p>
          <a:p>
            <a:pPr/>
            <a:r>
              <a:t>Behavioral Models</a:t>
            </a:r>
          </a:p>
        </p:txBody>
      </p:sp>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13" name="Executable and  Denotational Models"/>
          <p:cNvSpPr txBox="1"/>
          <p:nvPr>
            <p:ph type="body" idx="21"/>
          </p:nvPr>
        </p:nvSpPr>
        <p:spPr>
          <a:xfrm>
            <a:off x="952500" y="3649162"/>
            <a:ext cx="11099800" cy="2455276"/>
          </a:xfrm>
          <a:prstGeom prst="rect">
            <a:avLst/>
          </a:prstGeom>
        </p:spPr>
        <p:txBody>
          <a:bodyPr/>
          <a:lstStyle/>
          <a:p>
            <a:pPr/>
            <a:r>
              <a:t>Executable and </a:t>
            </a:r>
            <a:br/>
            <a:r>
              <a:t>Denotational Models</a:t>
            </a:r>
          </a:p>
        </p:txBody>
      </p:sp>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16" name="Executable Denotational Model"/>
          <p:cNvSpPr txBox="1"/>
          <p:nvPr>
            <p:ph type="body" idx="21"/>
          </p:nvPr>
        </p:nvSpPr>
        <p:spPr>
          <a:prstGeom prst="rect">
            <a:avLst/>
          </a:prstGeom>
        </p:spPr>
        <p:txBody>
          <a:bodyPr/>
          <a:lstStyle>
            <a:lvl1pPr defTabSz="578358">
              <a:defRPr sz="5940"/>
            </a:lvl1pPr>
          </a:lstStyle>
          <a:p>
            <a:pPr/>
            <a:r>
              <a:t>Executable Denotational Model</a:t>
            </a:r>
          </a:p>
        </p:txBody>
      </p:sp>
      <p:sp>
        <p:nvSpPr>
          <p:cNvPr id="517" name="semantic formal models that we write are either denotational or operational…"/>
          <p:cNvSpPr txBox="1"/>
          <p:nvPr>
            <p:ph type="body" idx="22"/>
          </p:nvPr>
        </p:nvSpPr>
        <p:spPr>
          <a:prstGeom prst="rect">
            <a:avLst/>
          </a:prstGeom>
        </p:spPr>
        <p:txBody>
          <a:bodyPr/>
          <a:lstStyle/>
          <a:p>
            <a:pPr/>
            <a:r>
              <a:t>semantic formal models that we write are either denotational or operational</a:t>
            </a:r>
          </a:p>
          <a:p>
            <a:pPr lvl="1"/>
            <a:r>
              <a:t>denotational formal models describe structure and meaning, but are typically not executable</a:t>
            </a:r>
          </a:p>
          <a:p>
            <a:pPr lvl="1"/>
            <a:r>
              <a:t>operational formal models are executable and focus on behavior, rather than structure</a:t>
            </a:r>
          </a:p>
          <a:p>
            <a:pPr lvl="1"/>
            <a:r>
              <a:t>both kinds of models are often used to generate or reason about other artifacts, such as models, implementations, and assurance artifacts</a:t>
            </a:r>
          </a:p>
          <a:p>
            <a:pPr/>
            <a:r>
              <a:t>HARDENS model is both denotational (it describes structure and meaning) and executable (it describes behavior and can be executed &amp; tested)</a:t>
            </a:r>
          </a:p>
        </p:txBody>
      </p:sp>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20" name="Cryptol"/>
          <p:cNvSpPr txBox="1"/>
          <p:nvPr>
            <p:ph type="body" idx="21"/>
          </p:nvPr>
        </p:nvSpPr>
        <p:spPr>
          <a:prstGeom prst="rect">
            <a:avLst/>
          </a:prstGeom>
        </p:spPr>
        <p:txBody>
          <a:bodyPr/>
          <a:lstStyle/>
          <a:p>
            <a:pPr/>
            <a:r>
              <a:t>Cryptol</a:t>
            </a:r>
          </a:p>
        </p:txBody>
      </p:sp>
      <p:sp>
        <p:nvSpPr>
          <p:cNvPr id="521" name="Cryptol is a functional, strongly-typed, Domain Specific Language for specifying the structure and behavior of bit-level algorithms…"/>
          <p:cNvSpPr txBox="1"/>
          <p:nvPr>
            <p:ph type="body" idx="22"/>
          </p:nvPr>
        </p:nvSpPr>
        <p:spPr>
          <a:prstGeom prst="rect">
            <a:avLst/>
          </a:prstGeom>
        </p:spPr>
        <p:txBody>
          <a:bodyPr/>
          <a:lstStyle/>
          <a:p>
            <a:pPr marL="417829" indent="-417829" defTabSz="549148">
              <a:spcBef>
                <a:spcPts val="900"/>
              </a:spcBef>
              <a:defRPr sz="3384"/>
            </a:pPr>
            <a:r>
              <a:t>Cryptol is a functional, strongly-typed, Domain Specific Language for specifying the structure and behavior of bit-level algorithms</a:t>
            </a:r>
          </a:p>
          <a:p>
            <a:pPr marL="417829" indent="-417829" defTabSz="549148">
              <a:spcBef>
                <a:spcPts val="900"/>
              </a:spcBef>
              <a:defRPr sz="3384"/>
            </a:pPr>
            <a:r>
              <a:t>Cryptol was originally created for the NSA to specify and reason about cryptographic algorithms</a:t>
            </a:r>
          </a:p>
          <a:p>
            <a:pPr marL="417829" indent="-417829" defTabSz="549148">
              <a:spcBef>
                <a:spcPts val="900"/>
              </a:spcBef>
              <a:defRPr sz="3384"/>
            </a:pPr>
            <a:r>
              <a:t>the Cryptol tool permits the type checking, execution, (quick check-style) runtime validation, and formal verification of Cryptol models</a:t>
            </a:r>
          </a:p>
          <a:p>
            <a:pPr marL="417829" indent="-417829" defTabSz="549148">
              <a:spcBef>
                <a:spcPts val="900"/>
              </a:spcBef>
              <a:defRPr sz="3384"/>
            </a:pPr>
            <a:r>
              <a:t>other tools permit the compilation of Cryptol models to assurance artifacts (software and hardware runtime verification test benches and formal verification benches) and implementations (in high-performance, formally verified C, LLVM, JVM, and SystemVerilog)</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29" name="HARDENS Status"/>
          <p:cNvSpPr txBox="1"/>
          <p:nvPr>
            <p:ph type="body" idx="21"/>
          </p:nvPr>
        </p:nvSpPr>
        <p:spPr>
          <a:prstGeom prst="rect">
            <a:avLst/>
          </a:prstGeom>
        </p:spPr>
        <p:txBody>
          <a:bodyPr/>
          <a:lstStyle/>
          <a:p>
            <a:pPr/>
            <a:r>
              <a:t>HARDENS Status</a:t>
            </a:r>
          </a:p>
        </p:txBody>
      </p:sp>
      <p:sp>
        <p:nvSpPr>
          <p:cNvPr id="130" name="final talk about project complete…"/>
          <p:cNvSpPr txBox="1"/>
          <p:nvPr>
            <p:ph type="body" idx="22"/>
          </p:nvPr>
        </p:nvSpPr>
        <p:spPr>
          <a:prstGeom prst="rect">
            <a:avLst/>
          </a:prstGeom>
        </p:spPr>
        <p:txBody>
          <a:bodyPr/>
          <a:lstStyle/>
          <a:p>
            <a:pPr/>
            <a:r>
              <a:t>final talk about project complete</a:t>
            </a:r>
          </a:p>
          <a:p>
            <a:pPr/>
            <a:r>
              <a:t>final report is nearing completion</a:t>
            </a:r>
          </a:p>
          <a:p>
            <a:pPr/>
            <a:r>
              <a:t>specification, software and simulated hardware implementation, and verification of high-assurance demonstrator is complete</a:t>
            </a:r>
          </a:p>
          <a:p>
            <a:pPr/>
            <a:r>
              <a:t>demonstrator running on the FPGA board not (yet) complete; what remains:</a:t>
            </a:r>
          </a:p>
          <a:p>
            <a:pPr lvl="1"/>
            <a:r>
              <a:t>fitting the 3 core SoC onto this small board</a:t>
            </a:r>
          </a:p>
          <a:p>
            <a:pPr lvl="1"/>
            <a:r>
              <a:t>finishing device drivers for sensors and actuators</a:t>
            </a:r>
          </a:p>
          <a:p>
            <a:pPr lvl="1"/>
            <a:r>
              <a:t>final platform validation and demonstration</a:t>
            </a:r>
          </a:p>
        </p:txBody>
      </p:sp>
    </p:spTree>
  </p:cSld>
  <p:clrMapOvr>
    <a:masterClrMapping/>
  </p:clrMapOvr>
  <p:transition xmlns:p14="http://schemas.microsoft.com/office/powerpoint/2010/main" spd="med" advClick="1"/>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24" name="Cryptol Examples"/>
          <p:cNvSpPr txBox="1"/>
          <p:nvPr>
            <p:ph type="body" idx="21"/>
          </p:nvPr>
        </p:nvSpPr>
        <p:spPr>
          <a:xfrm>
            <a:off x="952500" y="0"/>
            <a:ext cx="11099800" cy="1299072"/>
          </a:xfrm>
          <a:prstGeom prst="rect">
            <a:avLst/>
          </a:prstGeom>
        </p:spPr>
        <p:txBody>
          <a:bodyPr/>
          <a:lstStyle/>
          <a:p>
            <a:pPr/>
            <a:r>
              <a:t>Cryptol Examples</a:t>
            </a:r>
          </a:p>
        </p:txBody>
      </p:sp>
      <p:sp>
        <p:nvSpPr>
          <p:cNvPr id="525" name="// HARDENS Reactor Trip System (RTS) Actuator Unit…"/>
          <p:cNvSpPr txBox="1"/>
          <p:nvPr/>
        </p:nvSpPr>
        <p:spPr>
          <a:xfrm>
            <a:off x="1039265" y="1472349"/>
            <a:ext cx="10926270" cy="7655794"/>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1300">
                <a:latin typeface="Consolas"/>
                <a:ea typeface="Consolas"/>
                <a:cs typeface="Consolas"/>
                <a:sym typeface="Consolas"/>
              </a:defRPr>
            </a:pPr>
            <a:r>
              <a:t>// HARDENS Reactor Trip System (RTS) Actuator Unit</a:t>
            </a:r>
          </a:p>
          <a:p>
            <a:pPr>
              <a:defRPr b="0" sz="1300">
                <a:latin typeface="Consolas"/>
                <a:ea typeface="Consolas"/>
                <a:cs typeface="Consolas"/>
                <a:sym typeface="Consolas"/>
              </a:defRPr>
            </a:pPr>
            <a:r>
              <a:t>// A formal model of RTS Actuator behavior written in the Cryptol DSL.</a:t>
            </a:r>
          </a:p>
          <a:p>
            <a:pPr>
              <a:defRPr b="0" sz="1300">
                <a:latin typeface="Consolas"/>
                <a:ea typeface="Consolas"/>
                <a:cs typeface="Consolas"/>
                <a:sym typeface="Consolas"/>
              </a:defRPr>
            </a:pPr>
            <a:r>
              <a:t>// @author Alex Bakst &lt;abakst@galois.com&gt;</a:t>
            </a:r>
          </a:p>
          <a:p>
            <a:pPr>
              <a:defRPr b="0" sz="1300">
                <a:latin typeface="Consolas"/>
                <a:ea typeface="Consolas"/>
                <a:cs typeface="Consolas"/>
                <a:sym typeface="Consolas"/>
              </a:defRPr>
            </a:pPr>
            <a:r>
              <a:t>// @created November, 2021</a:t>
            </a:r>
          </a:p>
          <a:p>
            <a:pPr>
              <a:defRPr b="0" sz="1300">
                <a:latin typeface="Consolas"/>
                <a:ea typeface="Consolas"/>
                <a:cs typeface="Consolas"/>
                <a:sym typeface="Consolas"/>
              </a:defRPr>
            </a:pPr>
            <a:r>
              <a:t>// @refines HARDENS.sysml</a:t>
            </a:r>
          </a:p>
          <a:p>
            <a:pPr>
              <a:defRPr b="0" sz="1300">
                <a:latin typeface="Consolas"/>
                <a:ea typeface="Consolas"/>
                <a:cs typeface="Consolas"/>
                <a:sym typeface="Consolas"/>
              </a:defRPr>
            </a:pPr>
            <a:r>
              <a:t>// @refines RTS.lando</a:t>
            </a:r>
          </a:p>
          <a:p>
            <a:pPr>
              <a:defRPr b="0" sz="1300">
                <a:latin typeface="Consolas"/>
                <a:ea typeface="Consolas"/>
                <a:cs typeface="Consolas"/>
                <a:sym typeface="Consolas"/>
              </a:defRPr>
            </a:pPr>
            <a:r>
              <a:t>// @refines RTS_Requirements.json</a:t>
            </a:r>
          </a:p>
          <a:p>
            <a:pPr>
              <a:defRPr b="0" sz="1300">
                <a:latin typeface="Consolas"/>
                <a:ea typeface="Consolas"/>
                <a:cs typeface="Consolas"/>
                <a:sym typeface="Consolas"/>
              </a:defRPr>
            </a:pPr>
          </a:p>
          <a:p>
            <a:pPr>
              <a:defRPr b="0" sz="1300">
                <a:latin typeface="Consolas"/>
                <a:ea typeface="Consolas"/>
                <a:cs typeface="Consolas"/>
                <a:sym typeface="Consolas"/>
              </a:defRPr>
            </a:pPr>
            <a:r>
              <a:t>module RTS::Actuator where</a:t>
            </a:r>
          </a:p>
          <a:p>
            <a:pPr>
              <a:defRPr b="0" sz="1300">
                <a:latin typeface="Consolas"/>
                <a:ea typeface="Consolas"/>
                <a:cs typeface="Consolas"/>
                <a:sym typeface="Consolas"/>
              </a:defRPr>
            </a:pPr>
          </a:p>
          <a:p>
            <a:pPr>
              <a:defRPr b="0" sz="1300">
                <a:latin typeface="Consolas"/>
                <a:ea typeface="Consolas"/>
                <a:cs typeface="Consolas"/>
                <a:sym typeface="Consolas"/>
              </a:defRPr>
            </a:pPr>
            <a:r>
              <a:t>type Actuation = Bit</a:t>
            </a:r>
          </a:p>
          <a:p>
            <a:pPr>
              <a:defRPr b="0" sz="1300">
                <a:latin typeface="Consolas"/>
                <a:ea typeface="Consolas"/>
                <a:cs typeface="Consolas"/>
                <a:sym typeface="Consolas"/>
              </a:defRPr>
            </a:pPr>
            <a:r>
              <a:t>type Mode      = Bit</a:t>
            </a:r>
          </a:p>
          <a:p>
            <a:pPr>
              <a:defRPr b="0" sz="1300">
                <a:latin typeface="Consolas"/>
                <a:ea typeface="Consolas"/>
                <a:cs typeface="Consolas"/>
                <a:sym typeface="Consolas"/>
              </a:defRPr>
            </a:pPr>
          </a:p>
          <a:p>
            <a:pPr>
              <a:defRPr b="0" sz="1300">
                <a:latin typeface="Consolas"/>
                <a:ea typeface="Consolas"/>
                <a:cs typeface="Consolas"/>
                <a:sym typeface="Consolas"/>
              </a:defRPr>
            </a:pPr>
            <a:r>
              <a:t>/** @requirements ACTUATION_LOGIC_MANUAL_DEVICE_{0,1} satisfied by definition */</a:t>
            </a:r>
          </a:p>
          <a:p>
            <a:pPr>
              <a:defRPr b="0" sz="1300">
                <a:latin typeface="Consolas"/>
                <a:ea typeface="Consolas"/>
                <a:cs typeface="Consolas"/>
                <a:sym typeface="Consolas"/>
              </a:defRPr>
            </a:pPr>
            <a:r>
              <a:t>type Actuator =</a:t>
            </a:r>
          </a:p>
          <a:p>
            <a:pPr>
              <a:defRPr b="0" sz="1300">
                <a:latin typeface="Consolas"/>
                <a:ea typeface="Consolas"/>
                <a:cs typeface="Consolas"/>
                <a:sym typeface="Consolas"/>
              </a:defRPr>
            </a:pPr>
            <a:r>
              <a:t>  { input: Actuation</a:t>
            </a:r>
          </a:p>
          <a:p>
            <a:pPr>
              <a:defRPr b="0" sz="1300">
                <a:latin typeface="Consolas"/>
                <a:ea typeface="Consolas"/>
                <a:cs typeface="Consolas"/>
                <a:sym typeface="Consolas"/>
              </a:defRPr>
            </a:pPr>
            <a:r>
              <a:t>  , manualActuatorInput: Actuation }</a:t>
            </a:r>
          </a:p>
          <a:p>
            <a:pPr>
              <a:defRPr b="0" sz="1300">
                <a:latin typeface="Consolas"/>
                <a:ea typeface="Consolas"/>
                <a:cs typeface="Consolas"/>
                <a:sym typeface="Consolas"/>
              </a:defRPr>
            </a:pPr>
          </a:p>
          <a:p>
            <a:pPr>
              <a:defRPr b="0" sz="1300">
                <a:latin typeface="Consolas"/>
                <a:ea typeface="Consolas"/>
                <a:cs typeface="Consolas"/>
                <a:sym typeface="Consolas"/>
              </a:defRPr>
            </a:pPr>
            <a:r>
              <a:t>SetInput: Actuation -&gt; Actuator -&gt; Actuator</a:t>
            </a:r>
          </a:p>
          <a:p>
            <a:pPr>
              <a:defRPr b="0" sz="1300">
                <a:latin typeface="Consolas"/>
                <a:ea typeface="Consolas"/>
                <a:cs typeface="Consolas"/>
                <a:sym typeface="Consolas"/>
              </a:defRPr>
            </a:pPr>
            <a:r>
              <a:t>SetInput on actuator = {actuator | input = on }</a:t>
            </a:r>
          </a:p>
          <a:p>
            <a:pPr>
              <a:defRPr b="0" sz="1300">
                <a:latin typeface="Consolas"/>
                <a:ea typeface="Consolas"/>
                <a:cs typeface="Consolas"/>
                <a:sym typeface="Consolas"/>
              </a:defRPr>
            </a:pPr>
          </a:p>
          <a:p>
            <a:pPr>
              <a:defRPr b="0" sz="1300">
                <a:latin typeface="Consolas"/>
                <a:ea typeface="Consolas"/>
                <a:cs typeface="Consolas"/>
                <a:sym typeface="Consolas"/>
              </a:defRPr>
            </a:pPr>
            <a:r>
              <a:t>SetManual: Actuation -&gt; Actuator -&gt; Actuator</a:t>
            </a:r>
          </a:p>
          <a:p>
            <a:pPr>
              <a:defRPr b="0" sz="1300">
                <a:latin typeface="Consolas"/>
                <a:ea typeface="Consolas"/>
                <a:cs typeface="Consolas"/>
                <a:sym typeface="Consolas"/>
              </a:defRPr>
            </a:pPr>
            <a:r>
              <a:t>SetManual on actuator = {actuator | manualActuatorInput = on}</a:t>
            </a:r>
          </a:p>
          <a:p>
            <a:pPr>
              <a:defRPr b="0" sz="1300">
                <a:latin typeface="Consolas"/>
                <a:ea typeface="Consolas"/>
                <a:cs typeface="Consolas"/>
                <a:sym typeface="Consolas"/>
              </a:defRPr>
            </a:pPr>
          </a:p>
          <a:p>
            <a:pPr>
              <a:defRPr b="0" sz="1300">
                <a:latin typeface="Consolas"/>
                <a:ea typeface="Consolas"/>
                <a:cs typeface="Consolas"/>
                <a:sym typeface="Consolas"/>
              </a:defRPr>
            </a:pPr>
            <a:r>
              <a:t>ActuateActuator : [2]Actuation -&gt; Actuation</a:t>
            </a:r>
          </a:p>
          <a:p>
            <a:pPr>
              <a:defRPr b="0" sz="1300">
                <a:latin typeface="Consolas"/>
                <a:ea typeface="Consolas"/>
                <a:cs typeface="Consolas"/>
                <a:sym typeface="Consolas"/>
              </a:defRPr>
            </a:pPr>
            <a:r>
              <a:t>ActuateActuator inputs = (inputs @ (0:[1])) || (inputs @ (1:[1]))</a:t>
            </a:r>
          </a:p>
        </p:txBody>
      </p:sp>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28" name="type InstrumentationUnit =…"/>
          <p:cNvSpPr txBox="1"/>
          <p:nvPr/>
        </p:nvSpPr>
        <p:spPr>
          <a:xfrm>
            <a:off x="198113" y="192253"/>
            <a:ext cx="12608574" cy="9037901"/>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numCol="2" spcCol="630428"/>
          <a:lstStyle/>
          <a:p>
            <a:pPr>
              <a:spcBef>
                <a:spcPts val="600"/>
              </a:spcBef>
              <a:defRPr b="0" sz="1200">
                <a:latin typeface="Consolas"/>
                <a:ea typeface="Consolas"/>
                <a:cs typeface="Consolas"/>
                <a:sym typeface="Consolas"/>
              </a:defRPr>
            </a:pPr>
            <a:r>
              <a:t>type InstrumentationUnit =</a:t>
            </a:r>
          </a:p>
          <a:p>
            <a:pPr>
              <a:spcBef>
                <a:spcPts val="600"/>
              </a:spcBef>
              <a:defRPr b="0" sz="1200">
                <a:latin typeface="Consolas"/>
                <a:ea typeface="Consolas"/>
                <a:cs typeface="Consolas"/>
                <a:sym typeface="Consolas"/>
              </a:defRPr>
            </a:pPr>
            <a:r>
              <a:t>  { setpoints: [NChannels][32]</a:t>
            </a:r>
          </a:p>
          <a:p>
            <a:pPr>
              <a:spcBef>
                <a:spcPts val="600"/>
              </a:spcBef>
              <a:defRPr b="0" sz="1200">
                <a:latin typeface="Consolas"/>
                <a:ea typeface="Consolas"/>
                <a:cs typeface="Consolas"/>
                <a:sym typeface="Consolas"/>
              </a:defRPr>
            </a:pPr>
            <a:r>
              <a:t>  , reading: [NChannels][32]</a:t>
            </a:r>
          </a:p>
          <a:p>
            <a:pPr>
              <a:spcBef>
                <a:spcPts val="600"/>
              </a:spcBef>
              <a:defRPr b="0" sz="1200">
                <a:latin typeface="Consolas"/>
                <a:ea typeface="Consolas"/>
                <a:cs typeface="Consolas"/>
                <a:sym typeface="Consolas"/>
              </a:defRPr>
            </a:pPr>
            <a:r>
              <a:t>  , mode: [NChannels]Mode</a:t>
            </a:r>
          </a:p>
          <a:p>
            <a:pPr>
              <a:spcBef>
                <a:spcPts val="600"/>
              </a:spcBef>
              <a:defRPr b="0" sz="1200">
                <a:latin typeface="Consolas"/>
                <a:ea typeface="Consolas"/>
                <a:cs typeface="Consolas"/>
                <a:sym typeface="Consolas"/>
              </a:defRPr>
            </a:pPr>
            <a:r>
              <a:t>  , sensor_trip: [NChannels]</a:t>
            </a:r>
          </a:p>
          <a:p>
            <a:pPr>
              <a:spcBef>
                <a:spcPts val="600"/>
              </a:spcBef>
              <a:defRPr b="0" sz="1200">
                <a:latin typeface="Consolas"/>
                <a:ea typeface="Consolas"/>
                <a:cs typeface="Consolas"/>
                <a:sym typeface="Consolas"/>
              </a:defRPr>
            </a:pPr>
            <a:r>
              <a:t>  , output_trip: [NChannels][8]</a:t>
            </a:r>
          </a:p>
          <a:p>
            <a:pPr>
              <a:spcBef>
                <a:spcPts val="600"/>
              </a:spcBef>
              <a:defRPr b="0" sz="1200">
                <a:latin typeface="Consolas"/>
                <a:ea typeface="Consolas"/>
                <a:cs typeface="Consolas"/>
                <a:sym typeface="Consolas"/>
              </a:defRPr>
            </a:pPr>
            <a:r>
              <a:t>  , maintenance: Bit</a:t>
            </a:r>
          </a:p>
          <a:p>
            <a:pPr>
              <a:spcBef>
                <a:spcPts val="600"/>
              </a:spcBef>
              <a:defRPr b="0" sz="1200">
                <a:latin typeface="Consolas"/>
                <a:ea typeface="Consolas"/>
                <a:cs typeface="Consolas"/>
                <a:sym typeface="Consolas"/>
              </a:defRPr>
            </a:pPr>
            <a:r>
              <a:t>  }</a:t>
            </a:r>
          </a:p>
          <a:p>
            <a:pPr>
              <a:spcBef>
                <a:spcPts val="600"/>
              </a:spcBef>
              <a:defRPr b="0" sz="1200">
                <a:latin typeface="Consolas"/>
                <a:ea typeface="Consolas"/>
                <a:cs typeface="Consolas"/>
                <a:sym typeface="Consolas"/>
              </a:defRPr>
            </a:pPr>
          </a:p>
          <a:p>
            <a:pPr>
              <a:spcBef>
                <a:spcPts val="600"/>
              </a:spcBef>
              <a:defRPr b="0" sz="1200">
                <a:latin typeface="Consolas"/>
                <a:ea typeface="Consolas"/>
                <a:cs typeface="Consolas"/>
                <a:sym typeface="Consolas"/>
              </a:defRPr>
            </a:pPr>
            <a:r>
              <a:t>Initial: InstrumentationUnit</a:t>
            </a:r>
          </a:p>
          <a:p>
            <a:pPr>
              <a:spcBef>
                <a:spcPts val="600"/>
              </a:spcBef>
              <a:defRPr b="0" sz="1200">
                <a:latin typeface="Consolas"/>
                <a:ea typeface="Consolas"/>
                <a:cs typeface="Consolas"/>
                <a:sym typeface="Consolas"/>
              </a:defRPr>
            </a:pPr>
            <a:r>
              <a:t>Initial =</a:t>
            </a:r>
          </a:p>
          <a:p>
            <a:pPr>
              <a:spcBef>
                <a:spcPts val="600"/>
              </a:spcBef>
              <a:defRPr b="0" sz="1200">
                <a:latin typeface="Consolas"/>
                <a:ea typeface="Consolas"/>
                <a:cs typeface="Consolas"/>
                <a:sym typeface="Consolas"/>
              </a:defRPr>
            </a:pPr>
            <a:r>
              <a:t>  { setpoints   = zero</a:t>
            </a:r>
          </a:p>
          <a:p>
            <a:pPr>
              <a:spcBef>
                <a:spcPts val="600"/>
              </a:spcBef>
              <a:defRPr b="0" sz="1200">
                <a:latin typeface="Consolas"/>
                <a:ea typeface="Consolas"/>
                <a:cs typeface="Consolas"/>
                <a:sym typeface="Consolas"/>
              </a:defRPr>
            </a:pPr>
            <a:r>
              <a:t>  , reading     = zero</a:t>
            </a:r>
          </a:p>
          <a:p>
            <a:pPr>
              <a:spcBef>
                <a:spcPts val="600"/>
              </a:spcBef>
              <a:defRPr b="0" sz="1200">
                <a:latin typeface="Consolas"/>
                <a:ea typeface="Consolas"/>
                <a:cs typeface="Consolas"/>
                <a:sym typeface="Consolas"/>
              </a:defRPr>
            </a:pPr>
            <a:r>
              <a:t>  , mode        = zero</a:t>
            </a:r>
          </a:p>
          <a:p>
            <a:pPr>
              <a:spcBef>
                <a:spcPts val="600"/>
              </a:spcBef>
              <a:defRPr b="0" sz="1200">
                <a:latin typeface="Consolas"/>
                <a:ea typeface="Consolas"/>
                <a:cs typeface="Consolas"/>
                <a:sym typeface="Consolas"/>
              </a:defRPr>
            </a:pPr>
            <a:r>
              <a:t>  , sensor_trip = zero</a:t>
            </a:r>
          </a:p>
          <a:p>
            <a:pPr>
              <a:spcBef>
                <a:spcPts val="600"/>
              </a:spcBef>
              <a:defRPr b="0" sz="1200">
                <a:latin typeface="Consolas"/>
                <a:ea typeface="Consolas"/>
                <a:cs typeface="Consolas"/>
                <a:sym typeface="Consolas"/>
              </a:defRPr>
            </a:pPr>
            <a:r>
              <a:t>  , output_trip = repeat zero</a:t>
            </a:r>
          </a:p>
          <a:p>
            <a:pPr>
              <a:spcBef>
                <a:spcPts val="600"/>
              </a:spcBef>
              <a:defRPr b="0" sz="1200">
                <a:latin typeface="Consolas"/>
                <a:ea typeface="Consolas"/>
                <a:cs typeface="Consolas"/>
                <a:sym typeface="Consolas"/>
              </a:defRPr>
            </a:pPr>
            <a:r>
              <a:t>  , maintenance = ~zero</a:t>
            </a:r>
          </a:p>
          <a:p>
            <a:pPr>
              <a:spcBef>
                <a:spcPts val="600"/>
              </a:spcBef>
              <a:defRPr b="0" sz="1200">
                <a:latin typeface="Consolas"/>
                <a:ea typeface="Consolas"/>
                <a:cs typeface="Consolas"/>
                <a:sym typeface="Consolas"/>
              </a:defRPr>
            </a:pPr>
            <a:r>
              <a:t>  }</a:t>
            </a:r>
          </a:p>
          <a:p>
            <a:pPr>
              <a:spcBef>
                <a:spcPts val="600"/>
              </a:spcBef>
              <a:defRPr b="0" sz="1200">
                <a:latin typeface="Consolas"/>
                <a:ea typeface="Consolas"/>
                <a:cs typeface="Consolas"/>
                <a:sym typeface="Consolas"/>
              </a:defRPr>
            </a:pPr>
          </a:p>
          <a:p>
            <a:pPr>
              <a:spcBef>
                <a:spcPts val="600"/>
              </a:spcBef>
              <a:defRPr b="0" sz="1200">
                <a:latin typeface="Consolas"/>
                <a:ea typeface="Consolas"/>
                <a:cs typeface="Consolas"/>
                <a:sym typeface="Consolas"/>
              </a:defRPr>
            </a:pPr>
            <a:r>
              <a:t>Step: Input -&gt; Command -&gt; InstrumentationUnit -&gt; InstrumentationUnit</a:t>
            </a:r>
          </a:p>
          <a:p>
            <a:pPr>
              <a:spcBef>
                <a:spcPts val="600"/>
              </a:spcBef>
              <a:defRPr b="0" sz="1200">
                <a:latin typeface="Consolas"/>
                <a:ea typeface="Consolas"/>
                <a:cs typeface="Consolas"/>
                <a:sym typeface="Consolas"/>
              </a:defRPr>
            </a:pPr>
            <a:r>
              <a:t>// @refines sensor input ports</a:t>
            </a:r>
          </a:p>
          <a:p>
            <a:pPr>
              <a:spcBef>
                <a:spcPts val="600"/>
              </a:spcBef>
              <a:defRPr b="0" sz="1200">
                <a:latin typeface="Consolas"/>
                <a:ea typeface="Consolas"/>
                <a:cs typeface="Consolas"/>
                <a:sym typeface="Consolas"/>
              </a:defRPr>
            </a:pPr>
            <a:r>
              <a:t>Handle_Input: Input -&gt; InstrumentationUnit -&gt; InstrumentationUnit</a:t>
            </a:r>
          </a:p>
          <a:p>
            <a:pPr>
              <a:spcBef>
                <a:spcPts val="600"/>
              </a:spcBef>
              <a:defRPr b="0" sz="1200">
                <a:latin typeface="Consolas"/>
                <a:ea typeface="Consolas"/>
                <a:cs typeface="Consolas"/>
                <a:sym typeface="Consolas"/>
              </a:defRPr>
            </a:pPr>
            <a:r>
              <a:t>// @refines mode, tripmode, setpoint input port attributes</a:t>
            </a:r>
          </a:p>
          <a:p>
            <a:pPr>
              <a:spcBef>
                <a:spcPts val="600"/>
              </a:spcBef>
              <a:defRPr b="0" sz="1200">
                <a:latin typeface="Consolas"/>
                <a:ea typeface="Consolas"/>
                <a:cs typeface="Consolas"/>
                <a:sym typeface="Consolas"/>
              </a:defRPr>
            </a:pPr>
            <a:r>
              <a:t>Handle_Command: Command -&gt; InstrumentationUnit -&gt; InstrumentationUnit</a:t>
            </a:r>
          </a:p>
          <a:p>
            <a:pPr>
              <a:spcBef>
                <a:spcPts val="600"/>
              </a:spcBef>
              <a:defRPr b="0" sz="1200">
                <a:latin typeface="Consolas"/>
                <a:ea typeface="Consolas"/>
                <a:cs typeface="Consolas"/>
                <a:sym typeface="Consolas"/>
              </a:defRPr>
            </a:pPr>
            <a:r>
              <a:t>Get_Reading: InstrumentationUnit -&gt; [NChannels][32]</a:t>
            </a:r>
          </a:p>
          <a:p>
            <a:pPr>
              <a:spcBef>
                <a:spcPts val="600"/>
              </a:spcBef>
              <a:defRPr b="0" sz="1200">
                <a:latin typeface="Consolas"/>
                <a:ea typeface="Consolas"/>
                <a:cs typeface="Consolas"/>
                <a:sym typeface="Consolas"/>
              </a:defRPr>
            </a:pPr>
            <a:r>
              <a:t>In_Maintenance: InstrumentationUnit -&gt; Bit</a:t>
            </a:r>
          </a:p>
          <a:p>
            <a:pPr>
              <a:spcBef>
                <a:spcPts val="600"/>
              </a:spcBef>
              <a:defRPr b="0" sz="1200">
                <a:latin typeface="Consolas"/>
                <a:ea typeface="Consolas"/>
                <a:cs typeface="Consolas"/>
                <a:sym typeface="Consolas"/>
              </a:defRPr>
            </a:pPr>
            <a:r>
              <a:t>Set_Maintenance: Bit -&gt; InstrumentationUnit -&gt; InstrumentationUnit</a:t>
            </a:r>
          </a:p>
          <a:p>
            <a:pPr>
              <a:spcBef>
                <a:spcPts val="600"/>
              </a:spcBef>
              <a:defRPr b="0" sz="1200">
                <a:latin typeface="Consolas"/>
                <a:ea typeface="Consolas"/>
                <a:cs typeface="Consolas"/>
                <a:sym typeface="Consolas"/>
              </a:defRPr>
            </a:pPr>
            <a:r>
              <a:t>Set_Mode: Channel -&gt; Mode -&gt; InstrumentationUnit -&gt; InstrumentationUnit</a:t>
            </a:r>
          </a:p>
          <a:p>
            <a:pPr>
              <a:spcBef>
                <a:spcPts val="600"/>
              </a:spcBef>
              <a:defRPr b="0" sz="1200">
                <a:latin typeface="Consolas"/>
                <a:ea typeface="Consolas"/>
                <a:cs typeface="Consolas"/>
                <a:sym typeface="Consolas"/>
              </a:defRPr>
            </a:pPr>
            <a:r>
              <a:t>In_Mode: Channel -&gt; Mode -&gt; InstrumentationUnit -&gt; Bit</a:t>
            </a:r>
          </a:p>
          <a:p>
            <a:pPr>
              <a:spcBef>
                <a:spcPts val="600"/>
              </a:spcBef>
              <a:defRPr b="0" sz="1200">
                <a:latin typeface="Consolas"/>
                <a:ea typeface="Consolas"/>
                <a:cs typeface="Consolas"/>
                <a:sym typeface="Consolas"/>
              </a:defRPr>
            </a:pPr>
            <a:r>
              <a:t>Get_Setpoint: Channel -&gt; InstrumentationUnit -&gt; [32]</a:t>
            </a:r>
          </a:p>
          <a:p>
            <a:pPr>
              <a:spcBef>
                <a:spcPts val="600"/>
              </a:spcBef>
              <a:defRPr b="0" sz="1200">
                <a:latin typeface="Consolas"/>
                <a:ea typeface="Consolas"/>
                <a:cs typeface="Consolas"/>
                <a:sym typeface="Consolas"/>
              </a:defRPr>
            </a:pPr>
            <a:r>
              <a:t>Set_Setpoint: Channel -&gt; [32] -&gt; InstrumentationUnit -&gt; InstrumentationUnit</a:t>
            </a:r>
          </a:p>
          <a:p>
            <a:pPr>
              <a:spcBef>
                <a:spcPts val="600"/>
              </a:spcBef>
              <a:defRPr b="0" sz="1200">
                <a:latin typeface="Consolas"/>
                <a:ea typeface="Consolas"/>
                <a:cs typeface="Consolas"/>
                <a:sym typeface="Consolas"/>
              </a:defRPr>
            </a:pPr>
            <a:r>
              <a:t>Get_Tripped: InstrumentationUnit -&gt; [NChannels][8]</a:t>
            </a:r>
          </a:p>
          <a:p>
            <a:pPr>
              <a:spcBef>
                <a:spcPts val="600"/>
              </a:spcBef>
              <a:defRPr b="0" sz="1200">
                <a:latin typeface="Consolas"/>
                <a:ea typeface="Consolas"/>
                <a:cs typeface="Consolas"/>
                <a:sym typeface="Consolas"/>
              </a:defRPr>
            </a:pPr>
            <a:r>
              <a:t>Is_Tripped: Channel -&gt; InstrumentationUnit -&gt; Bit</a:t>
            </a:r>
          </a:p>
          <a:p>
            <a:pPr>
              <a:spcBef>
                <a:spcPts val="600"/>
              </a:spcBef>
              <a:defRPr b="0" sz="1200">
                <a:latin typeface="Consolas"/>
                <a:ea typeface="Consolas"/>
                <a:cs typeface="Consolas"/>
                <a:sym typeface="Consolas"/>
              </a:defRPr>
            </a:pPr>
            <a:r>
              <a:t>Is_Ch_Tripped : Mode -&gt; Bit -&gt; Bit</a:t>
            </a:r>
          </a:p>
          <a:p>
            <a:pPr>
              <a:spcBef>
                <a:spcPts val="600"/>
              </a:spcBef>
              <a:defRPr b="0" sz="1200">
                <a:latin typeface="Consolas"/>
                <a:ea typeface="Consolas"/>
                <a:cs typeface="Consolas"/>
                <a:sym typeface="Consolas"/>
              </a:defRPr>
            </a:pPr>
          </a:p>
          <a:p>
            <a:pPr>
              <a:spcBef>
                <a:spcPts val="600"/>
              </a:spcBef>
              <a:defRPr b="0" sz="1200">
                <a:latin typeface="Consolas"/>
                <a:ea typeface="Consolas"/>
                <a:cs typeface="Consolas"/>
                <a:sym typeface="Consolas"/>
              </a:defRPr>
            </a:pPr>
            <a:r>
              <a:t>Step_Trip_Signals:</a:t>
            </a:r>
          </a:p>
          <a:p>
            <a:pPr>
              <a:spcBef>
                <a:spcPts val="600"/>
              </a:spcBef>
              <a:defRPr b="0" sz="1200">
                <a:latin typeface="Consolas"/>
                <a:ea typeface="Consolas"/>
                <a:cs typeface="Consolas"/>
                <a:sym typeface="Consolas"/>
              </a:defRPr>
            </a:pPr>
            <a:r>
              <a:t>  InstrumentationUnit -&gt;</a:t>
            </a:r>
          </a:p>
          <a:p>
            <a:pPr>
              <a:spcBef>
                <a:spcPts val="600"/>
              </a:spcBef>
              <a:defRPr b="0" sz="1200">
                <a:latin typeface="Consolas"/>
                <a:ea typeface="Consolas"/>
                <a:cs typeface="Consolas"/>
                <a:sym typeface="Consolas"/>
              </a:defRPr>
            </a:pPr>
            <a:r>
              <a:t>  InstrumentationUnit</a:t>
            </a:r>
          </a:p>
          <a:p>
            <a:pPr>
              <a:spcBef>
                <a:spcPts val="600"/>
              </a:spcBef>
              <a:defRPr b="0" sz="1200">
                <a:latin typeface="Consolas"/>
                <a:ea typeface="Consolas"/>
                <a:cs typeface="Consolas"/>
                <a:sym typeface="Consolas"/>
              </a:defRPr>
            </a:pPr>
            <a:r>
              <a:t>Saturation : [32] -&gt; [32] -&gt; [32]</a:t>
            </a:r>
          </a:p>
          <a:p>
            <a:pPr>
              <a:spcBef>
                <a:spcPts val="600"/>
              </a:spcBef>
              <a:defRPr b="0" sz="1200">
                <a:latin typeface="Consolas"/>
                <a:ea typeface="Consolas"/>
                <a:cs typeface="Consolas"/>
                <a:sym typeface="Consolas"/>
              </a:defRPr>
            </a:pPr>
            <a:r>
              <a:t>PressureTable : [32] -&gt; [32]</a:t>
            </a:r>
          </a:p>
          <a:p>
            <a:pPr>
              <a:spcBef>
                <a:spcPts val="600"/>
              </a:spcBef>
              <a:defRPr b="0" sz="1200">
                <a:latin typeface="Consolas"/>
                <a:ea typeface="Consolas"/>
                <a:cs typeface="Consolas"/>
                <a:sym typeface="Consolas"/>
              </a:defRPr>
            </a:pPr>
            <a:r>
              <a:t>Generate_Sensor_Trips : [NChannels][32] -&gt; </a:t>
            </a:r>
          </a:p>
          <a:p>
            <a:pPr>
              <a:spcBef>
                <a:spcPts val="600"/>
              </a:spcBef>
              <a:defRPr b="0" sz="1200">
                <a:latin typeface="Consolas"/>
                <a:ea typeface="Consolas"/>
                <a:cs typeface="Consolas"/>
                <a:sym typeface="Consolas"/>
              </a:defRPr>
            </a:pPr>
            <a:r>
              <a:t>  [NChannels][32] -&gt; [NChannels]</a:t>
            </a:r>
          </a:p>
          <a:p>
            <a:pPr>
              <a:spcBef>
                <a:spcPts val="600"/>
              </a:spcBef>
              <a:defRPr b="0" sz="1200">
                <a:latin typeface="Consolas"/>
                <a:ea typeface="Consolas"/>
                <a:cs typeface="Consolas"/>
                <a:sym typeface="Consolas"/>
              </a:defRPr>
            </a:pPr>
            <a:r>
              <a:t>Trip: [NChannels][32] -&gt; [NChannels][32] -&gt; Channel -&gt; Bit</a:t>
            </a:r>
          </a:p>
          <a:p>
            <a:pPr>
              <a:spcBef>
                <a:spcPts val="600"/>
              </a:spcBef>
              <a:defRPr b="0" sz="1200">
                <a:latin typeface="Consolas"/>
                <a:ea typeface="Consolas"/>
                <a:cs typeface="Consolas"/>
                <a:sym typeface="Consolas"/>
              </a:defRPr>
            </a:pPr>
          </a:p>
          <a:p>
            <a:pPr>
              <a:spcBef>
                <a:spcPts val="600"/>
              </a:spcBef>
              <a:defRPr b="0" sz="1200">
                <a:latin typeface="Consolas"/>
                <a:ea typeface="Consolas"/>
                <a:cs typeface="Consolas"/>
                <a:sym typeface="Consolas"/>
              </a:defRPr>
            </a:pPr>
            <a:r>
              <a:t>private</a:t>
            </a:r>
          </a:p>
          <a:p>
            <a:pPr>
              <a:spcBef>
                <a:spcPts val="600"/>
              </a:spcBef>
              <a:defRPr b="0" sz="1200">
                <a:latin typeface="Consolas"/>
                <a:ea typeface="Consolas"/>
                <a:cs typeface="Consolas"/>
                <a:sym typeface="Consolas"/>
              </a:defRPr>
            </a:pPr>
            <a:r>
              <a:t>  /** @requirements</a:t>
            </a:r>
          </a:p>
          <a:p>
            <a:pPr>
              <a:spcBef>
                <a:spcPts val="600"/>
              </a:spcBef>
              <a:defRPr b="0" sz="1200">
                <a:latin typeface="Consolas"/>
                <a:ea typeface="Consolas"/>
                <a:cs typeface="Consolas"/>
                <a:sym typeface="Consolas"/>
              </a:defRPr>
            </a:pPr>
            <a:r>
              <a:t>        INSTRUMENTATION_RESET</a:t>
            </a:r>
          </a:p>
          <a:p>
            <a:pPr>
              <a:spcBef>
                <a:spcPts val="600"/>
              </a:spcBef>
              <a:defRPr b="0" sz="1200">
                <a:latin typeface="Consolas"/>
                <a:ea typeface="Consolas"/>
                <a:cs typeface="Consolas"/>
                <a:sym typeface="Consolas"/>
              </a:defRPr>
            </a:pPr>
            <a:r>
              <a:t>  */</a:t>
            </a:r>
          </a:p>
          <a:p>
            <a:pPr>
              <a:spcBef>
                <a:spcPts val="600"/>
              </a:spcBef>
              <a:defRPr b="0" sz="1200">
                <a:latin typeface="Consolas"/>
                <a:ea typeface="Consolas"/>
                <a:cs typeface="Consolas"/>
                <a:sym typeface="Consolas"/>
              </a:defRPr>
            </a:pPr>
            <a:r>
              <a:t>  property instrumentation_reset =</a:t>
            </a:r>
          </a:p>
          <a:p>
            <a:pPr>
              <a:spcBef>
                <a:spcPts val="600"/>
              </a:spcBef>
              <a:defRPr b="0" sz="1200">
                <a:latin typeface="Consolas"/>
                <a:ea typeface="Consolas"/>
                <a:cs typeface="Consolas"/>
                <a:sym typeface="Consolas"/>
              </a:defRPr>
            </a:pPr>
            <a:r>
              <a:t>    In_Maintenance Initial</a:t>
            </a:r>
          </a:p>
          <a:p>
            <a:pPr>
              <a:spcBef>
                <a:spcPts val="600"/>
              </a:spcBef>
              <a:defRPr b="0" sz="1200">
                <a:latin typeface="Consolas"/>
                <a:ea typeface="Consolas"/>
                <a:cs typeface="Consolas"/>
                <a:sym typeface="Consolas"/>
              </a:defRPr>
            </a:pPr>
            <a:r>
              <a:t>    /\ In_Mode P Bypass Initial</a:t>
            </a:r>
          </a:p>
          <a:p>
            <a:pPr>
              <a:spcBef>
                <a:spcPts val="600"/>
              </a:spcBef>
              <a:defRPr b="0" sz="1200">
                <a:latin typeface="Consolas"/>
                <a:ea typeface="Consolas"/>
                <a:cs typeface="Consolas"/>
                <a:sym typeface="Consolas"/>
              </a:defRPr>
            </a:pPr>
            <a:r>
              <a:t>    /\ In_Mode T Bypass Initial</a:t>
            </a:r>
          </a:p>
          <a:p>
            <a:pPr>
              <a:spcBef>
                <a:spcPts val="600"/>
              </a:spcBef>
              <a:defRPr b="0" sz="1200">
                <a:latin typeface="Consolas"/>
                <a:ea typeface="Consolas"/>
                <a:cs typeface="Consolas"/>
                <a:sym typeface="Consolas"/>
              </a:defRPr>
            </a:pPr>
            <a:r>
              <a:t>    /\ In_Mode S Bypass Initial</a:t>
            </a:r>
          </a:p>
          <a:p>
            <a:pPr>
              <a:spcBef>
                <a:spcPts val="600"/>
              </a:spcBef>
              <a:defRPr b="0" sz="1200">
                <a:latin typeface="Consolas"/>
                <a:ea typeface="Consolas"/>
                <a:cs typeface="Consolas"/>
                <a:sym typeface="Consolas"/>
              </a:defRPr>
            </a:pPr>
          </a:p>
          <a:p>
            <a:pPr>
              <a:spcBef>
                <a:spcPts val="600"/>
              </a:spcBef>
              <a:defRPr b="0" sz="1200">
                <a:latin typeface="Consolas"/>
                <a:ea typeface="Consolas"/>
                <a:cs typeface="Consolas"/>
                <a:sym typeface="Consolas"/>
              </a:defRPr>
            </a:pPr>
            <a:r>
              <a:t>  /** @requirements</a:t>
            </a:r>
          </a:p>
          <a:p>
            <a:pPr>
              <a:spcBef>
                <a:spcPts val="600"/>
              </a:spcBef>
              <a:defRPr b="0" sz="1200">
                <a:latin typeface="Consolas"/>
                <a:ea typeface="Consolas"/>
                <a:cs typeface="Consolas"/>
                <a:sym typeface="Consolas"/>
              </a:defRPr>
            </a:pPr>
            <a:r>
              <a:t>        INSTRUMENTATION_TRIP_PRESSURE</a:t>
            </a:r>
          </a:p>
          <a:p>
            <a:pPr>
              <a:spcBef>
                <a:spcPts val="600"/>
              </a:spcBef>
              <a:defRPr b="0" sz="1200">
                <a:latin typeface="Consolas"/>
                <a:ea typeface="Consolas"/>
                <a:cs typeface="Consolas"/>
                <a:sym typeface="Consolas"/>
              </a:defRPr>
            </a:pPr>
            <a:r>
              <a:t>  */</a:t>
            </a:r>
          </a:p>
          <a:p>
            <a:pPr>
              <a:spcBef>
                <a:spcPts val="600"/>
              </a:spcBef>
              <a:defRPr b="0" sz="1200">
                <a:latin typeface="Consolas"/>
                <a:ea typeface="Consolas"/>
                <a:cs typeface="Consolas"/>
                <a:sym typeface="Consolas"/>
              </a:defRPr>
            </a:pPr>
            <a:r>
              <a:t>  property instrumentation_trip_pressure (inp: Input) </a:t>
            </a:r>
          </a:p>
          <a:p>
            <a:pPr>
              <a:spcBef>
                <a:spcPts val="600"/>
              </a:spcBef>
              <a:defRPr b="0" sz="1200">
                <a:latin typeface="Consolas"/>
                <a:ea typeface="Consolas"/>
                <a:cs typeface="Consolas"/>
                <a:sym typeface="Consolas"/>
              </a:defRPr>
            </a:pPr>
            <a:r>
              <a:t>    (instr: InstrumentationUnit) =</a:t>
            </a:r>
          </a:p>
          <a:p>
            <a:pPr>
              <a:spcBef>
                <a:spcPts val="600"/>
              </a:spcBef>
              <a:defRPr b="0" sz="1200">
                <a:latin typeface="Consolas"/>
                <a:ea typeface="Consolas"/>
                <a:cs typeface="Consolas"/>
                <a:sym typeface="Consolas"/>
              </a:defRPr>
            </a:pPr>
            <a:r>
              <a:t>       In_Mode P Manual instr</a:t>
            </a:r>
          </a:p>
          <a:p>
            <a:pPr>
              <a:spcBef>
                <a:spcPts val="600"/>
              </a:spcBef>
              <a:defRPr b="0" sz="1200">
                <a:latin typeface="Consolas"/>
                <a:ea typeface="Consolas"/>
                <a:cs typeface="Consolas"/>
                <a:sym typeface="Consolas"/>
              </a:defRPr>
            </a:pPr>
            <a:r>
              <a:t>    \/ (In_Mode P Operate instr /\ inp @ P &gt; Get_Setpoint P instr')</a:t>
            </a:r>
          </a:p>
          <a:p>
            <a:pPr>
              <a:spcBef>
                <a:spcPts val="600"/>
              </a:spcBef>
              <a:defRPr b="0" sz="1200">
                <a:latin typeface="Consolas"/>
                <a:ea typeface="Consolas"/>
                <a:cs typeface="Consolas"/>
                <a:sym typeface="Consolas"/>
              </a:defRPr>
            </a:pPr>
            <a:r>
              <a:t>    /* ------------------------------------------------------------------- */ ==</a:t>
            </a:r>
          </a:p>
          <a:p>
            <a:pPr>
              <a:spcBef>
                <a:spcPts val="600"/>
              </a:spcBef>
              <a:defRPr b="0" sz="1200">
                <a:latin typeface="Consolas"/>
                <a:ea typeface="Consolas"/>
                <a:cs typeface="Consolas"/>
                <a:sym typeface="Consolas"/>
              </a:defRPr>
            </a:pPr>
            <a:r>
              <a:t>    (Is_Tripped P instr')</a:t>
            </a:r>
          </a:p>
          <a:p>
            <a:pPr>
              <a:spcBef>
                <a:spcPts val="600"/>
              </a:spcBef>
              <a:defRPr b="0" sz="1200">
                <a:latin typeface="Consolas"/>
                <a:ea typeface="Consolas"/>
                <a:cs typeface="Consolas"/>
                <a:sym typeface="Consolas"/>
              </a:defRPr>
            </a:pPr>
            <a:r>
              <a:t>      where instr' = Handle_Input inp instr &gt;&gt;&gt;&gt; Step_Trip_Signals</a:t>
            </a:r>
          </a:p>
          <a:p>
            <a:pPr>
              <a:spcBef>
                <a:spcPts val="600"/>
              </a:spcBef>
              <a:defRPr b="0" sz="1200">
                <a:latin typeface="Consolas"/>
                <a:ea typeface="Consolas"/>
                <a:cs typeface="Consolas"/>
                <a:sym typeface="Consolas"/>
              </a:defRPr>
            </a:pPr>
          </a:p>
        </p:txBody>
      </p:sp>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31" name="Behavioral Models"/>
          <p:cNvSpPr txBox="1"/>
          <p:nvPr>
            <p:ph type="body" idx="21"/>
          </p:nvPr>
        </p:nvSpPr>
        <p:spPr>
          <a:xfrm>
            <a:off x="952500" y="3649162"/>
            <a:ext cx="11099800" cy="2455276"/>
          </a:xfrm>
          <a:prstGeom prst="rect">
            <a:avLst/>
          </a:prstGeom>
        </p:spPr>
        <p:txBody>
          <a:bodyPr/>
          <a:lstStyle/>
          <a:p>
            <a:pPr/>
            <a:r>
              <a:t>Behavioral Models</a:t>
            </a:r>
          </a:p>
        </p:txBody>
      </p:sp>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34" name="Behavioral Interface Specification"/>
          <p:cNvSpPr txBox="1"/>
          <p:nvPr>
            <p:ph type="body" idx="21"/>
          </p:nvPr>
        </p:nvSpPr>
        <p:spPr>
          <a:prstGeom prst="rect">
            <a:avLst/>
          </a:prstGeom>
        </p:spPr>
        <p:txBody>
          <a:bodyPr/>
          <a:lstStyle>
            <a:lvl1pPr defTabSz="537463">
              <a:defRPr sz="5520"/>
            </a:lvl1pPr>
          </a:lstStyle>
          <a:p>
            <a:pPr/>
            <a:r>
              <a:t>Behavioral Interface Specification</a:t>
            </a:r>
          </a:p>
        </p:txBody>
      </p:sp>
      <p:sp>
        <p:nvSpPr>
          <p:cNvPr id="535" name="a Behavioral Interface Specification Language (BISL) is a model-based, abstract state-based language for specifying the behavior of things…"/>
          <p:cNvSpPr txBox="1"/>
          <p:nvPr>
            <p:ph type="body" idx="22"/>
          </p:nvPr>
        </p:nvSpPr>
        <p:spPr>
          <a:prstGeom prst="rect">
            <a:avLst/>
          </a:prstGeom>
        </p:spPr>
        <p:txBody>
          <a:bodyPr/>
          <a:lstStyle/>
          <a:p>
            <a:pPr/>
            <a:r>
              <a:t>a Behavioral Interface Specification Language (BISL) is a model-based, abstract state-based language for specifying the behavior of things</a:t>
            </a:r>
          </a:p>
          <a:p>
            <a:pPr/>
            <a:r>
              <a:t>BISLs exist for software, hardware, and systems</a:t>
            </a:r>
          </a:p>
          <a:p>
            <a:pPr lvl="1"/>
            <a:r>
              <a:t>e.g., ACSL, JML, Larch, and the contract languages for Eiffel, .NET, SPARK-Ada, etc.</a:t>
            </a:r>
          </a:p>
          <a:p>
            <a:pPr/>
            <a:r>
              <a:t>the de facto BISL for the C programming language is the ANSI C Specification Language (ACSL)</a:t>
            </a:r>
          </a:p>
          <a:p>
            <a:pPr/>
            <a:r>
              <a:t>ACSL permits one to specify and reason about formal models of low-level C code using datatype invariants, pre- and postconditions (contracts) for functions, and much more</a:t>
            </a:r>
          </a:p>
        </p:txBody>
      </p:sp>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38" name="Frama-C"/>
          <p:cNvSpPr txBox="1"/>
          <p:nvPr>
            <p:ph type="body" idx="21"/>
          </p:nvPr>
        </p:nvSpPr>
        <p:spPr>
          <a:prstGeom prst="rect">
            <a:avLst/>
          </a:prstGeom>
        </p:spPr>
        <p:txBody>
          <a:bodyPr/>
          <a:lstStyle/>
          <a:p>
            <a:pPr/>
            <a:r>
              <a:t>Frama-C</a:t>
            </a:r>
          </a:p>
        </p:txBody>
      </p:sp>
      <p:sp>
        <p:nvSpPr>
          <p:cNvPr id="539" name="the Frama-C tool suite permits one to type check, compile, analyze, and reason about ACSL-annotated C programs…"/>
          <p:cNvSpPr txBox="1"/>
          <p:nvPr>
            <p:ph type="body" idx="22"/>
          </p:nvPr>
        </p:nvSpPr>
        <p:spPr>
          <a:prstGeom prst="rect">
            <a:avLst/>
          </a:prstGeom>
        </p:spPr>
        <p:txBody>
          <a:bodyPr/>
          <a:lstStyle/>
          <a:p>
            <a:pPr/>
            <a:r>
              <a:t>the Frama-C tool suite permits one to type check, compile, analyze, and reason about ACSL-annotated C programs</a:t>
            </a:r>
          </a:p>
          <a:p>
            <a:pPr lvl="1"/>
            <a:r>
              <a:t>the tools suite includes dozens of plugins to support different kinds of analysis</a:t>
            </a:r>
          </a:p>
          <a:p>
            <a:pPr/>
            <a:r>
              <a:t>Frama-C can animate model-based specifications, compile annotations to runtime assertion checks and test benches, and formally reason about C implementations</a:t>
            </a:r>
          </a:p>
          <a:p>
            <a:pPr/>
            <a:r>
              <a:t>Frama-C’s formal verification tools use automated solvers (SAT and SMT) and logical frameworks (Coq) as their backends</a:t>
            </a:r>
          </a:p>
        </p:txBody>
      </p:sp>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42" name="Example ACSL Specifications"/>
          <p:cNvSpPr txBox="1"/>
          <p:nvPr>
            <p:ph type="body" idx="21"/>
          </p:nvPr>
        </p:nvSpPr>
        <p:spPr>
          <a:xfrm>
            <a:off x="952500" y="0"/>
            <a:ext cx="11099800" cy="1299072"/>
          </a:xfrm>
          <a:prstGeom prst="rect">
            <a:avLst/>
          </a:prstGeom>
        </p:spPr>
        <p:txBody>
          <a:bodyPr/>
          <a:lstStyle/>
          <a:p>
            <a:pPr/>
            <a:r>
              <a:t>Example ACSL Specifications</a:t>
            </a:r>
          </a:p>
        </p:txBody>
      </p:sp>
      <p:sp>
        <p:nvSpPr>
          <p:cNvPr id="543" name="/*@requires \valid(&amp;trips[0.. NINSTR -1]);…"/>
          <p:cNvSpPr txBox="1"/>
          <p:nvPr/>
        </p:nvSpPr>
        <p:spPr>
          <a:xfrm>
            <a:off x="203347" y="1439457"/>
            <a:ext cx="12598106" cy="7729317"/>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numCol="2" spcCol="629905"/>
          <a:lstStyle/>
          <a:p>
            <a:pPr>
              <a:defRPr b="0" sz="1300">
                <a:latin typeface="Consolas"/>
                <a:ea typeface="Consolas"/>
                <a:cs typeface="Consolas"/>
                <a:sym typeface="Consolas"/>
              </a:defRPr>
            </a:pPr>
            <a:r>
              <a:t>/*@requires \valid(&amp;trips[0.. NINSTR -1]);</a:t>
            </a:r>
          </a:p>
          <a:p>
            <a:pPr>
              <a:defRPr b="0" sz="1300">
                <a:latin typeface="Consolas"/>
                <a:ea typeface="Consolas"/>
                <a:cs typeface="Consolas"/>
                <a:sym typeface="Consolas"/>
              </a:defRPr>
            </a:pPr>
            <a:r>
              <a:t>  @assigns \nothing;</a:t>
            </a:r>
          </a:p>
          <a:p>
            <a:pPr>
              <a:defRPr b="0" sz="1300">
                <a:latin typeface="Consolas"/>
                <a:ea typeface="Consolas"/>
                <a:cs typeface="Consolas"/>
                <a:sym typeface="Consolas"/>
              </a:defRPr>
            </a:pPr>
            <a:r>
              <a:t>  @ensures (\result != 0) &lt;==&gt; Coincidence_2_4(trips);</a:t>
            </a:r>
          </a:p>
          <a:p>
            <a:pPr>
              <a:defRPr b="0" sz="1300">
                <a:latin typeface="Consolas"/>
                <a:ea typeface="Consolas"/>
                <a:cs typeface="Consolas"/>
                <a:sym typeface="Consolas"/>
              </a:defRPr>
            </a:pPr>
            <a:r>
              <a:t>*/</a:t>
            </a:r>
          </a:p>
          <a:p>
            <a:pPr>
              <a:defRPr b="0" sz="1300">
                <a:latin typeface="Consolas"/>
                <a:ea typeface="Consolas"/>
                <a:cs typeface="Consolas"/>
                <a:sym typeface="Consolas"/>
              </a:defRPr>
            </a:pPr>
            <a:r>
              <a:t>uint8_t Coincidence_2_4(uint8_t trips[4]);</a:t>
            </a:r>
          </a:p>
          <a:p>
            <a:pPr>
              <a:defRPr b="0" sz="1300">
                <a:latin typeface="Consolas"/>
                <a:ea typeface="Consolas"/>
                <a:cs typeface="Consolas"/>
                <a:sym typeface="Consolas"/>
              </a:defRPr>
            </a:pPr>
          </a:p>
          <a:p>
            <a:pPr>
              <a:defRPr b="0" sz="1300">
                <a:latin typeface="Consolas"/>
                <a:ea typeface="Consolas"/>
                <a:cs typeface="Consolas"/>
                <a:sym typeface="Consolas"/>
              </a:defRPr>
            </a:pPr>
            <a:r>
              <a:t>/*@requires \valid(&amp;trips[0.. NTRIP - 1][0.. NINSTR - 1]);</a:t>
            </a:r>
          </a:p>
          <a:p>
            <a:pPr>
              <a:defRPr b="0" sz="1300">
                <a:latin typeface="Consolas"/>
                <a:ea typeface="Consolas"/>
                <a:cs typeface="Consolas"/>
                <a:sym typeface="Consolas"/>
              </a:defRPr>
            </a:pPr>
            <a:r>
              <a:t>  @requires \valid(trips + (0.. NTRIP-1));</a:t>
            </a:r>
          </a:p>
          <a:p>
            <a:pPr>
              <a:defRPr b="0" sz="1300">
                <a:latin typeface="Consolas"/>
                <a:ea typeface="Consolas"/>
                <a:cs typeface="Consolas"/>
                <a:sym typeface="Consolas"/>
              </a:defRPr>
            </a:pPr>
            <a:r>
              <a:t>  @assigns \nothing;</a:t>
            </a:r>
          </a:p>
          <a:p>
            <a:pPr>
              <a:defRPr b="0" sz="1300">
                <a:latin typeface="Consolas"/>
                <a:ea typeface="Consolas"/>
                <a:cs typeface="Consolas"/>
                <a:sym typeface="Consolas"/>
              </a:defRPr>
            </a:pPr>
            <a:r>
              <a:t>  @ensures (\result != 0) &lt;==&gt; </a:t>
            </a:r>
          </a:p>
          <a:p>
            <a:pPr>
              <a:defRPr b="0" sz="1300">
                <a:latin typeface="Consolas"/>
                <a:ea typeface="Consolas"/>
                <a:cs typeface="Consolas"/>
                <a:sym typeface="Consolas"/>
              </a:defRPr>
            </a:pPr>
            <a:r>
              <a:t>  Actuate_D0(&amp;trips[T][0], &amp;trips[P][0], &amp;trips[S][0], old != 0);</a:t>
            </a:r>
          </a:p>
          <a:p>
            <a:pPr>
              <a:defRPr b="0" sz="1300">
                <a:latin typeface="Consolas"/>
                <a:ea typeface="Consolas"/>
                <a:cs typeface="Consolas"/>
                <a:sym typeface="Consolas"/>
              </a:defRPr>
            </a:pPr>
            <a:r>
              <a:t>*/</a:t>
            </a:r>
          </a:p>
          <a:p>
            <a:pPr>
              <a:defRPr b="0" sz="1300">
                <a:latin typeface="Consolas"/>
                <a:ea typeface="Consolas"/>
                <a:cs typeface="Consolas"/>
                <a:sym typeface="Consolas"/>
              </a:defRPr>
            </a:pPr>
            <a:r>
              <a:t>uint8_t Actuate_D0(uint8_t trips[3][4], uint8_t old);</a:t>
            </a:r>
          </a:p>
          <a:p>
            <a:pPr>
              <a:defRPr b="0" sz="1300">
                <a:latin typeface="Consolas"/>
                <a:ea typeface="Consolas"/>
                <a:cs typeface="Consolas"/>
                <a:sym typeface="Consolas"/>
              </a:defRPr>
            </a:pPr>
          </a:p>
          <a:p>
            <a:pPr>
              <a:defRPr b="0" sz="1300">
                <a:latin typeface="Consolas"/>
                <a:ea typeface="Consolas"/>
                <a:cs typeface="Consolas"/>
                <a:sym typeface="Consolas"/>
              </a:defRPr>
            </a:pPr>
            <a:r>
              <a:t>/*@requires \valid(&amp;trips[0.. NTRIP-1][0.. NINSTR-1]);</a:t>
            </a:r>
          </a:p>
          <a:p>
            <a:pPr>
              <a:defRPr b="0" sz="1300">
                <a:latin typeface="Consolas"/>
                <a:ea typeface="Consolas"/>
                <a:cs typeface="Consolas"/>
                <a:sym typeface="Consolas"/>
              </a:defRPr>
            </a:pPr>
            <a:r>
              <a:t>  @requires \valid(trips + (0.. NTRIP-1));</a:t>
            </a:r>
          </a:p>
          <a:p>
            <a:pPr>
              <a:defRPr b="0" sz="1300">
                <a:latin typeface="Consolas"/>
                <a:ea typeface="Consolas"/>
                <a:cs typeface="Consolas"/>
                <a:sym typeface="Consolas"/>
              </a:defRPr>
            </a:pPr>
            <a:r>
              <a:t>  @assigns \nothing;</a:t>
            </a:r>
          </a:p>
          <a:p>
            <a:pPr>
              <a:defRPr b="0" sz="1300">
                <a:latin typeface="Consolas"/>
                <a:ea typeface="Consolas"/>
                <a:cs typeface="Consolas"/>
                <a:sym typeface="Consolas"/>
              </a:defRPr>
            </a:pPr>
            <a:r>
              <a:t>  @ensures (\result != 0) &lt;==&gt; </a:t>
            </a:r>
          </a:p>
          <a:p>
            <a:pPr>
              <a:defRPr b="0" sz="1300">
                <a:latin typeface="Consolas"/>
                <a:ea typeface="Consolas"/>
                <a:cs typeface="Consolas"/>
                <a:sym typeface="Consolas"/>
              </a:defRPr>
            </a:pPr>
            <a:r>
              <a:t>  Actuate_D1(&amp;trips[T][0], &amp;trips[P][0], &amp;trips[S][0], old != 0);</a:t>
            </a:r>
          </a:p>
          <a:p>
            <a:pPr>
              <a:defRPr b="0" sz="1300">
                <a:latin typeface="Consolas"/>
                <a:ea typeface="Consolas"/>
                <a:cs typeface="Consolas"/>
                <a:sym typeface="Consolas"/>
              </a:defRPr>
            </a:pPr>
            <a:r>
              <a:t>*/</a:t>
            </a:r>
          </a:p>
          <a:p>
            <a:pPr>
              <a:defRPr b="0" sz="1300">
                <a:latin typeface="Consolas"/>
                <a:ea typeface="Consolas"/>
                <a:cs typeface="Consolas"/>
                <a:sym typeface="Consolas"/>
              </a:defRPr>
            </a:pPr>
            <a:r>
              <a:t>uint8_t Actuate_D1(uint8_t trips[3][4], uint8_t old);</a:t>
            </a:r>
          </a:p>
          <a:p>
            <a:pPr>
              <a:defRPr b="0" sz="1300">
                <a:latin typeface="Consolas"/>
                <a:ea typeface="Consolas"/>
                <a:cs typeface="Consolas"/>
                <a:sym typeface="Consolas"/>
              </a:defRPr>
            </a:pPr>
          </a:p>
          <a:p>
            <a:pPr>
              <a:defRPr b="0" sz="1300">
                <a:latin typeface="Consolas"/>
                <a:ea typeface="Consolas"/>
                <a:cs typeface="Consolas"/>
                <a:sym typeface="Consolas"/>
              </a:defRPr>
            </a:pPr>
            <a:r>
              <a:t>struct actuation_logic {</a:t>
            </a:r>
          </a:p>
          <a:p>
            <a:pPr>
              <a:defRPr b="0" sz="1300">
                <a:latin typeface="Consolas"/>
                <a:ea typeface="Consolas"/>
                <a:cs typeface="Consolas"/>
                <a:sym typeface="Consolas"/>
              </a:defRPr>
            </a:pPr>
            <a:r>
              <a:t>    uint8_t vote_actuate[NDEV];</a:t>
            </a:r>
          </a:p>
          <a:p>
            <a:pPr>
              <a:defRPr b="0" sz="1300">
                <a:latin typeface="Consolas"/>
                <a:ea typeface="Consolas"/>
                <a:cs typeface="Consolas"/>
                <a:sym typeface="Consolas"/>
              </a:defRPr>
            </a:pPr>
            <a:r>
              <a:t>    uint8_t manual_actuate[NDEV];</a:t>
            </a:r>
          </a:p>
          <a:p>
            <a:pPr>
              <a:defRPr b="0" sz="1300">
                <a:latin typeface="Consolas"/>
                <a:ea typeface="Consolas"/>
                <a:cs typeface="Consolas"/>
                <a:sym typeface="Consolas"/>
              </a:defRPr>
            </a:pPr>
            <a:r>
              <a:t>};</a:t>
            </a:r>
          </a:p>
          <a:p>
            <a:pPr>
              <a:defRPr b="0" sz="1300">
                <a:latin typeface="Consolas"/>
                <a:ea typeface="Consolas"/>
                <a:cs typeface="Consolas"/>
                <a:sym typeface="Consolas"/>
              </a:defRPr>
            </a:pPr>
            <a:r>
              <a:t>extern struct actuation_logic actuation_logic[2];</a:t>
            </a:r>
          </a:p>
          <a:p>
            <a:pPr>
              <a:defRPr b="0" sz="1300">
                <a:latin typeface="Consolas"/>
                <a:ea typeface="Consolas"/>
                <a:cs typeface="Consolas"/>
                <a:sym typeface="Consolas"/>
              </a:defRPr>
            </a:pPr>
          </a:p>
          <a:p>
            <a:pPr>
              <a:defRPr b="0" sz="1300">
                <a:latin typeface="Consolas"/>
                <a:ea typeface="Consolas"/>
                <a:cs typeface="Consolas"/>
                <a:sym typeface="Consolas"/>
              </a:defRPr>
            </a:pPr>
            <a:r>
              <a:t>/* The main logic of the actuation unit */</a:t>
            </a:r>
          </a:p>
          <a:p>
            <a:pPr>
              <a:defRPr b="0" sz="1300">
                <a:latin typeface="Consolas"/>
                <a:ea typeface="Consolas"/>
                <a:cs typeface="Consolas"/>
                <a:sym typeface="Consolas"/>
              </a:defRPr>
            </a:pPr>
          </a:p>
          <a:p>
            <a:pPr>
              <a:defRPr b="0" sz="1300">
                <a:latin typeface="Consolas"/>
                <a:ea typeface="Consolas"/>
                <a:cs typeface="Consolas"/>
                <a:sym typeface="Consolas"/>
              </a:defRPr>
            </a:pPr>
            <a:r>
              <a:t>/*@requires \valid(state);</a:t>
            </a:r>
          </a:p>
          <a:p>
            <a:pPr>
              <a:defRPr b="0" sz="1300">
                <a:latin typeface="Consolas"/>
                <a:ea typeface="Consolas"/>
                <a:cs typeface="Consolas"/>
                <a:sym typeface="Consolas"/>
              </a:defRPr>
            </a:pPr>
            <a:r>
              <a:t>  @requires logic_no &lt;= 1;</a:t>
            </a:r>
          </a:p>
          <a:p>
            <a:pPr>
              <a:defRPr b="0" sz="1300">
                <a:latin typeface="Consolas"/>
                <a:ea typeface="Consolas"/>
                <a:cs typeface="Consolas"/>
                <a:sym typeface="Consolas"/>
              </a:defRPr>
            </a:pPr>
            <a:r>
              <a:t>  @assigns state-&gt;manual_actuate[0.. NDEV-1];</a:t>
            </a:r>
          </a:p>
          <a:p>
            <a:pPr>
              <a:defRPr b="0" sz="1300">
                <a:latin typeface="Consolas"/>
                <a:ea typeface="Consolas"/>
                <a:cs typeface="Consolas"/>
                <a:sym typeface="Consolas"/>
              </a:defRPr>
            </a:pPr>
            <a:r>
              <a:t>  @assigns state-&gt;vote_actuate[0.. NDEV-1];</a:t>
            </a:r>
          </a:p>
          <a:p>
            <a:pPr>
              <a:defRPr b="0" sz="1300">
                <a:latin typeface="Consolas"/>
                <a:ea typeface="Consolas"/>
                <a:cs typeface="Consolas"/>
                <a:sym typeface="Consolas"/>
              </a:defRPr>
            </a:pPr>
            <a:r>
              <a:t>  @assigns core.test.actuation_old_vote;</a:t>
            </a:r>
          </a:p>
          <a:p>
            <a:pPr>
              <a:defRPr b="0" sz="1300">
                <a:latin typeface="Consolas"/>
                <a:ea typeface="Consolas"/>
                <a:cs typeface="Consolas"/>
                <a:sym typeface="Consolas"/>
              </a:defRPr>
            </a:pPr>
            <a:r>
              <a:t>  @assigns core.test.test_actuation_unit_done[logic_no];</a:t>
            </a:r>
          </a:p>
          <a:p>
            <a:pPr>
              <a:defRPr b="0" sz="1300">
                <a:latin typeface="Consolas"/>
                <a:ea typeface="Consolas"/>
                <a:cs typeface="Consolas"/>
                <a:sym typeface="Consolas"/>
              </a:defRPr>
            </a:pPr>
            <a:r>
              <a:t>*/</a:t>
            </a:r>
          </a:p>
          <a:p>
            <a:pPr>
              <a:defRPr b="0" sz="1300">
                <a:latin typeface="Consolas"/>
                <a:ea typeface="Consolas"/>
                <a:cs typeface="Consolas"/>
                <a:sym typeface="Consolas"/>
              </a:defRPr>
            </a:pPr>
            <a:r>
              <a:t>int actuation_unit_step(uint8_t logic_no, </a:t>
            </a:r>
          </a:p>
          <a:p>
            <a:pPr>
              <a:defRPr b="0" sz="1300">
                <a:latin typeface="Consolas"/>
                <a:ea typeface="Consolas"/>
                <a:cs typeface="Consolas"/>
                <a:sym typeface="Consolas"/>
              </a:defRPr>
            </a:pPr>
            <a:r>
              <a:t>                        struct actuation_logic *state);</a:t>
            </a:r>
          </a:p>
        </p:txBody>
      </p:sp>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46" name="Reasoning about Models  and Implementations"/>
          <p:cNvSpPr txBox="1"/>
          <p:nvPr>
            <p:ph type="body" idx="21"/>
          </p:nvPr>
        </p:nvSpPr>
        <p:spPr>
          <a:xfrm>
            <a:off x="952500" y="3752139"/>
            <a:ext cx="11099800" cy="2249322"/>
          </a:xfrm>
          <a:prstGeom prst="rect">
            <a:avLst/>
          </a:prstGeom>
        </p:spPr>
        <p:txBody>
          <a:bodyPr/>
          <a:lstStyle/>
          <a:p>
            <a:pPr/>
            <a:r>
              <a:t>Reasoning about Models </a:t>
            </a:r>
            <a:br/>
            <a:r>
              <a:t>and Implementations</a:t>
            </a:r>
          </a:p>
        </p:txBody>
      </p:sp>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49" name="Kinds of Reasoning"/>
          <p:cNvSpPr txBox="1"/>
          <p:nvPr>
            <p:ph type="body" idx="21"/>
          </p:nvPr>
        </p:nvSpPr>
        <p:spPr>
          <a:prstGeom prst="rect">
            <a:avLst/>
          </a:prstGeom>
        </p:spPr>
        <p:txBody>
          <a:bodyPr/>
          <a:lstStyle/>
          <a:p>
            <a:pPr/>
            <a:r>
              <a:t>Kinds of Reasoning</a:t>
            </a:r>
          </a:p>
        </p:txBody>
      </p:sp>
      <p:sp>
        <p:nvSpPr>
          <p:cNvPr id="550" name="one can reason about a thing (a model, a software implementation in source code, a binary, a hardware design at various abstraction levels, etc.) in many different ways…"/>
          <p:cNvSpPr txBox="1"/>
          <p:nvPr>
            <p:ph type="body" idx="22"/>
          </p:nvPr>
        </p:nvSpPr>
        <p:spPr>
          <a:prstGeom prst="rect">
            <a:avLst/>
          </a:prstGeom>
        </p:spPr>
        <p:txBody>
          <a:bodyPr/>
          <a:lstStyle/>
          <a:p>
            <a:pPr marL="373379" indent="-373379" defTabSz="490727">
              <a:spcBef>
                <a:spcPts val="800"/>
              </a:spcBef>
              <a:defRPr sz="3024"/>
            </a:pPr>
            <a:r>
              <a:t>one can reason about a thing (a model, a software implementation in source code, a binary, a hardware design at various abstraction levels, etc.) in many different ways</a:t>
            </a:r>
          </a:p>
          <a:p>
            <a:pPr lvl="1" marL="746759" indent="-373379" defTabSz="490727">
              <a:spcBef>
                <a:spcPts val="800"/>
              </a:spcBef>
              <a:defRPr sz="3024"/>
            </a:pPr>
            <a:r>
              <a:t>model check states</a:t>
            </a:r>
          </a:p>
          <a:p>
            <a:pPr lvl="1" marL="746759" indent="-373379" defTabSz="490727">
              <a:spcBef>
                <a:spcPts val="800"/>
              </a:spcBef>
              <a:defRPr sz="3024"/>
            </a:pPr>
            <a:r>
              <a:t>attempt to satisfy a preposition</a:t>
            </a:r>
          </a:p>
          <a:p>
            <a:pPr lvl="1" marL="746759" indent="-373379" defTabSz="490727">
              <a:spcBef>
                <a:spcPts val="800"/>
              </a:spcBef>
              <a:defRPr sz="3024"/>
            </a:pPr>
            <a:r>
              <a:t>interactively prove theorems</a:t>
            </a:r>
          </a:p>
          <a:p>
            <a:pPr marL="373379" indent="-373379" defTabSz="490727">
              <a:spcBef>
                <a:spcPts val="800"/>
              </a:spcBef>
              <a:defRPr sz="3024"/>
            </a:pPr>
            <a:r>
              <a:t>our tools automatically generate theorems about artifacts by statically translating the artifacts into their semantic representations, </a:t>
            </a:r>
          </a:p>
          <a:p>
            <a:pPr marL="373379" indent="-373379" defTabSz="490727">
              <a:spcBef>
                <a:spcPts val="800"/>
              </a:spcBef>
              <a:defRPr sz="3024"/>
            </a:pPr>
            <a:r>
              <a:t>embed that translation in a background theory of the universe of discourse (using, in part, the domain engineering model), </a:t>
            </a:r>
          </a:p>
          <a:p>
            <a:pPr marL="373379" indent="-373379" defTabSz="490727">
              <a:spcBef>
                <a:spcPts val="800"/>
              </a:spcBef>
              <a:defRPr sz="3024"/>
            </a:pPr>
            <a:r>
              <a:t>and then state and try to prove theorems about the relationship between artifacts</a:t>
            </a: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53" name="Equivalence and Refinement"/>
          <p:cNvSpPr txBox="1"/>
          <p:nvPr>
            <p:ph type="body" idx="21"/>
          </p:nvPr>
        </p:nvSpPr>
        <p:spPr>
          <a:prstGeom prst="rect">
            <a:avLst/>
          </a:prstGeom>
        </p:spPr>
        <p:txBody>
          <a:bodyPr/>
          <a:lstStyle/>
          <a:p>
            <a:pPr/>
            <a:r>
              <a:t>Equivalence and Refinement</a:t>
            </a:r>
          </a:p>
        </p:txBody>
      </p:sp>
      <p:sp>
        <p:nvSpPr>
          <p:cNvPr id="554" name="The main relationships that we specify and reason about in our RDE are equivalence and refinement.…"/>
          <p:cNvSpPr txBox="1"/>
          <p:nvPr>
            <p:ph type="body" idx="22"/>
          </p:nvPr>
        </p:nvSpPr>
        <p:spPr>
          <a:prstGeom prst="rect">
            <a:avLst/>
          </a:prstGeom>
        </p:spPr>
        <p:txBody>
          <a:bodyPr/>
          <a:lstStyle/>
          <a:p>
            <a:pPr marL="320039" indent="-320039" defTabSz="420624">
              <a:spcBef>
                <a:spcPts val="700"/>
              </a:spcBef>
              <a:defRPr sz="2592"/>
            </a:pPr>
            <a:r>
              <a:t>The main relationships that we specify and reason about in our RDE are equivalence and refinement.</a:t>
            </a:r>
          </a:p>
          <a:p>
            <a:pPr lvl="1" marL="640080" indent="-320040" defTabSz="420624">
              <a:spcBef>
                <a:spcPts val="700"/>
              </a:spcBef>
              <a:defRPr sz="2592"/>
            </a:pPr>
            <a:r>
              <a:rPr i="1"/>
              <a:t>Equivalence</a:t>
            </a:r>
            <a:r>
              <a:t> means that two artifacts are “equal” under some formal equivalence relation defined in terms of the underlying semantics used to describe the artifacts.</a:t>
            </a:r>
          </a:p>
          <a:p>
            <a:pPr lvl="3" marL="1280160" indent="-320040" defTabSz="420624">
              <a:spcBef>
                <a:spcPts val="700"/>
              </a:spcBef>
              <a:defRPr sz="2592"/>
            </a:pPr>
            <a:r>
              <a:t>Cryptol spec ≈ C program</a:t>
            </a:r>
          </a:p>
          <a:p>
            <a:pPr lvl="3" marL="1280160" indent="-320040" defTabSz="420624">
              <a:spcBef>
                <a:spcPts val="700"/>
              </a:spcBef>
              <a:defRPr sz="2592"/>
            </a:pPr>
            <a:r>
              <a:t>C program ≈ Java program</a:t>
            </a:r>
          </a:p>
          <a:p>
            <a:pPr lvl="3" marL="1280160" indent="-320040" defTabSz="420624">
              <a:spcBef>
                <a:spcPts val="700"/>
              </a:spcBef>
              <a:defRPr sz="2592"/>
            </a:pPr>
            <a:r>
              <a:t>LLVM bitcode ≈ Verilog spec</a:t>
            </a:r>
          </a:p>
          <a:p>
            <a:pPr lvl="2" marL="960120" indent="-320040" defTabSz="420624">
              <a:spcBef>
                <a:spcPts val="700"/>
              </a:spcBef>
              <a:defRPr sz="2592"/>
            </a:pPr>
            <a:r>
              <a:t>Equivalence facilities reasoning about correctness across models, languages, optimizations, evolution.</a:t>
            </a:r>
          </a:p>
          <a:p>
            <a:pPr lvl="1" marL="640080" indent="-320040" defTabSz="420624">
              <a:spcBef>
                <a:spcPts val="700"/>
              </a:spcBef>
              <a:defRPr sz="2592"/>
            </a:pPr>
            <a:r>
              <a:rPr i="1"/>
              <a:t>Refinement</a:t>
            </a:r>
            <a:r>
              <a:t> means that one artifacts “refines” another under some formal refinement relation defined in terms of the underlying semantics used to describe the artifacts.</a:t>
            </a:r>
          </a:p>
          <a:p>
            <a:pPr lvl="3" marL="1280160" indent="-320040" defTabSz="420624">
              <a:spcBef>
                <a:spcPts val="700"/>
              </a:spcBef>
              <a:defRPr sz="2592"/>
            </a:pPr>
            <a:r>
              <a:t>C ⫤ ACSL ⫤ Cryptol ⫤ FRET ⫤ SysMLv2 ⫤ Lando ⫤ Markdown</a:t>
            </a:r>
          </a:p>
          <a:p>
            <a:pPr lvl="3" marL="1280160" indent="-320040" defTabSz="420624">
              <a:spcBef>
                <a:spcPts val="700"/>
              </a:spcBef>
              <a:defRPr sz="2592"/>
            </a:pPr>
            <a:r>
              <a:t>SystemVerilog ⫤ SVA ⫤ Cryptol ⫤ FRET ⫤ SysMLv2 ⫤ etc.</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57" name="Traceability as Refinement"/>
          <p:cNvSpPr txBox="1"/>
          <p:nvPr>
            <p:ph type="body" idx="21"/>
          </p:nvPr>
        </p:nvSpPr>
        <p:spPr>
          <a:prstGeom prst="rect">
            <a:avLst/>
          </a:prstGeom>
        </p:spPr>
        <p:txBody>
          <a:bodyPr/>
          <a:lstStyle/>
          <a:p>
            <a:pPr/>
            <a:r>
              <a:t>Traceability as Refinement</a:t>
            </a:r>
          </a:p>
        </p:txBody>
      </p:sp>
      <p:sp>
        <p:nvSpPr>
          <p:cNvPr id="558" name="traceability in our formal method is effected through refinement and is implicit and discoverable…"/>
          <p:cNvSpPr txBox="1"/>
          <p:nvPr>
            <p:ph type="body" idx="22"/>
          </p:nvPr>
        </p:nvSpPr>
        <p:spPr>
          <a:prstGeom prst="rect">
            <a:avLst/>
          </a:prstGeom>
        </p:spPr>
        <p:txBody>
          <a:bodyPr/>
          <a:lstStyle/>
          <a:p>
            <a:pPr marL="351154" indent="-351154" defTabSz="461518">
              <a:spcBef>
                <a:spcPts val="700"/>
              </a:spcBef>
              <a:defRPr sz="2844"/>
            </a:pPr>
            <a:r>
              <a:t>traceability in our formal method is effected through refinement and is </a:t>
            </a:r>
            <a:r>
              <a:rPr i="1"/>
              <a:t>implicit</a:t>
            </a:r>
            <a:r>
              <a:t> and </a:t>
            </a:r>
            <a:r>
              <a:rPr i="1"/>
              <a:t>discoverable</a:t>
            </a:r>
          </a:p>
          <a:p>
            <a:pPr marL="351154" indent="-351154" defTabSz="461518">
              <a:spcBef>
                <a:spcPts val="700"/>
              </a:spcBef>
              <a:defRPr sz="2844"/>
            </a:pPr>
            <a:r>
              <a:t>when defined properly, refinement relations enable…</a:t>
            </a:r>
          </a:p>
          <a:p>
            <a:pPr lvl="1" marL="702310" indent="-351155" defTabSz="461518">
              <a:spcBef>
                <a:spcPts val="700"/>
              </a:spcBef>
              <a:defRPr sz="2844"/>
            </a:pPr>
            <a:r>
              <a:t>refinement checking</a:t>
            </a:r>
          </a:p>
          <a:p>
            <a:pPr lvl="2" marL="1053465" indent="-351155" defTabSz="461518">
              <a:spcBef>
                <a:spcPts val="700"/>
              </a:spcBef>
              <a:defRPr sz="2844"/>
            </a:pPr>
            <a:r>
              <a:t>“Is A a refinement of B, and if so, how, and if not, why?”</a:t>
            </a:r>
          </a:p>
          <a:p>
            <a:pPr lvl="1" marL="702310" indent="-351155" defTabSz="461518">
              <a:spcBef>
                <a:spcPts val="700"/>
              </a:spcBef>
              <a:defRPr sz="2844"/>
            </a:pPr>
            <a:r>
              <a:t>model lifting</a:t>
            </a:r>
          </a:p>
          <a:p>
            <a:pPr lvl="2" marL="1053465" indent="-351155" defTabSz="461518">
              <a:spcBef>
                <a:spcPts val="700"/>
              </a:spcBef>
              <a:defRPr sz="2844"/>
            </a:pPr>
            <a:r>
              <a:t>“What is a formal model of this artifact?”</a:t>
            </a:r>
          </a:p>
          <a:p>
            <a:pPr lvl="1" marL="702310" indent="-351155" defTabSz="461518">
              <a:spcBef>
                <a:spcPts val="700"/>
              </a:spcBef>
              <a:defRPr sz="2844"/>
            </a:pPr>
            <a:r>
              <a:t>model or code generation</a:t>
            </a:r>
          </a:p>
          <a:p>
            <a:pPr lvl="2" marL="1053465" indent="-351155" defTabSz="461518">
              <a:spcBef>
                <a:spcPts val="700"/>
              </a:spcBef>
              <a:defRPr sz="2844"/>
            </a:pPr>
            <a:r>
              <a:t>“What is an artifact that refines this artifact?”</a:t>
            </a:r>
          </a:p>
          <a:p>
            <a:pPr marL="351154" indent="-351154" defTabSz="461518">
              <a:spcBef>
                <a:spcPts val="700"/>
              </a:spcBef>
              <a:defRPr sz="2844"/>
            </a:pPr>
            <a:r>
              <a:t>explicit annotations for traceability are only used to connect development artifacts to process</a:t>
            </a:r>
          </a:p>
          <a:p>
            <a:pPr lvl="1" marL="702310" indent="-351155" defTabSz="461518">
              <a:spcBef>
                <a:spcPts val="700"/>
              </a:spcBef>
              <a:defRPr sz="2844"/>
            </a:pPr>
            <a:r>
              <a:t>e.g., annotation of a design decision on a specification that links to a GitLab issue that provide evidence and provenance and connects to a specific signed pull request and release tags</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33" name="Model-Based Engineering…"/>
          <p:cNvSpPr txBox="1"/>
          <p:nvPr>
            <p:ph type="body" idx="21"/>
          </p:nvPr>
        </p:nvSpPr>
        <p:spPr>
          <a:xfrm>
            <a:off x="952500" y="3760520"/>
            <a:ext cx="11099800" cy="2232560"/>
          </a:xfrm>
          <a:prstGeom prst="rect">
            <a:avLst/>
          </a:prstGeom>
        </p:spPr>
        <p:txBody>
          <a:bodyPr/>
          <a:lstStyle/>
          <a:p>
            <a:pPr/>
            <a:r>
              <a:t>Model-Based Engineering</a:t>
            </a:r>
          </a:p>
          <a:p>
            <a:pPr/>
            <a:r>
              <a:t>in a Nutshell</a:t>
            </a:r>
          </a:p>
        </p:txBody>
      </p:sp>
    </p:spTree>
  </p:cSld>
  <p:clrMapOvr>
    <a:masterClrMapping/>
  </p:clrMapOvr>
  <p:transition xmlns:p14="http://schemas.microsoft.com/office/powerpoint/2010/main" spd="med" advClick="1"/>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61" name="Assurance Cases"/>
          <p:cNvSpPr txBox="1"/>
          <p:nvPr>
            <p:ph type="body" idx="21"/>
          </p:nvPr>
        </p:nvSpPr>
        <p:spPr>
          <a:xfrm>
            <a:off x="952500" y="3649162"/>
            <a:ext cx="11099800" cy="2455276"/>
          </a:xfrm>
          <a:prstGeom prst="rect">
            <a:avLst/>
          </a:prstGeom>
        </p:spPr>
        <p:txBody>
          <a:bodyPr/>
          <a:lstStyle/>
          <a:p>
            <a:pPr/>
            <a:r>
              <a:t>Assurance Cases</a:t>
            </a:r>
          </a:p>
        </p:txBody>
      </p:sp>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64" name="Assurance Case"/>
          <p:cNvSpPr txBox="1"/>
          <p:nvPr>
            <p:ph type="body" idx="21"/>
          </p:nvPr>
        </p:nvSpPr>
        <p:spPr>
          <a:prstGeom prst="rect">
            <a:avLst/>
          </a:prstGeom>
        </p:spPr>
        <p:txBody>
          <a:bodyPr/>
          <a:lstStyle/>
          <a:p>
            <a:pPr/>
            <a:r>
              <a:t>Assurance Case</a:t>
            </a:r>
          </a:p>
        </p:txBody>
      </p:sp>
      <p:sp>
        <p:nvSpPr>
          <p:cNvPr id="565" name="for high-assurance systems created with rigorous digital engineering, we must demonstrate that……"/>
          <p:cNvSpPr txBox="1"/>
          <p:nvPr>
            <p:ph type="body" idx="22"/>
          </p:nvPr>
        </p:nvSpPr>
        <p:spPr>
          <a:prstGeom prst="rect">
            <a:avLst/>
          </a:prstGeom>
        </p:spPr>
        <p:txBody>
          <a:bodyPr/>
          <a:lstStyle/>
          <a:p>
            <a:pPr marL="368934" indent="-368934" defTabSz="484886">
              <a:spcBef>
                <a:spcPts val="800"/>
              </a:spcBef>
              <a:defRPr sz="2988"/>
            </a:pPr>
            <a:r>
              <a:t>for high-assurance systems created with rigorous digital engineering, we must demonstrate that… </a:t>
            </a:r>
          </a:p>
          <a:p>
            <a:pPr lvl="1" marL="737869" indent="-368934" defTabSz="484886">
              <a:spcBef>
                <a:spcPts val="800"/>
              </a:spcBef>
              <a:defRPr sz="2988"/>
            </a:pPr>
            <a:r>
              <a:t>the specification which describes the system is the right specification (it is consistent, realizable, and has all of the properties we demand—aka spec validation)</a:t>
            </a:r>
          </a:p>
          <a:p>
            <a:pPr lvl="1" marL="737869" indent="-368934" defTabSz="484886">
              <a:spcBef>
                <a:spcPts val="800"/>
              </a:spcBef>
              <a:defRPr sz="2988"/>
            </a:pPr>
            <a:r>
              <a:t>all specifications relate to each other as specified to build the compositional argument of the system’s properties (equivalent specs are equivalent, specs that are refinements are refinements, etc.)</a:t>
            </a:r>
          </a:p>
          <a:p>
            <a:pPr lvl="1" marL="737869" indent="-368934" defTabSz="484886">
              <a:spcBef>
                <a:spcPts val="800"/>
              </a:spcBef>
              <a:defRPr sz="2988"/>
            </a:pPr>
            <a:r>
              <a:t>the implemented system conforms to its specifications (it is shaped like, and operates as, promised—no more, no less—in precisely characterized environments)</a:t>
            </a:r>
          </a:p>
          <a:p>
            <a:pPr marL="368934" indent="-368934" defTabSz="484886">
              <a:spcBef>
                <a:spcPts val="800"/>
              </a:spcBef>
              <a:defRPr sz="2988"/>
            </a:pPr>
            <a:r>
              <a:t>for HARDENS, in order to build this compositional assurance case we use the Lando type checker, the SysMLv2 type checker, FRET, Cryptol, SAW, Frama-C, and Yosys</a:t>
            </a:r>
          </a:p>
        </p:txBody>
      </p:sp>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68" name="Dynamic Assurance Case"/>
          <p:cNvSpPr txBox="1"/>
          <p:nvPr>
            <p:ph type="body" idx="21"/>
          </p:nvPr>
        </p:nvSpPr>
        <p:spPr>
          <a:prstGeom prst="rect">
            <a:avLst/>
          </a:prstGeom>
        </p:spPr>
        <p:txBody>
          <a:bodyPr/>
          <a:lstStyle/>
          <a:p>
            <a:pPr/>
            <a:r>
              <a:t>Dynamic Assurance Case</a:t>
            </a:r>
          </a:p>
        </p:txBody>
      </p:sp>
      <p:sp>
        <p:nvSpPr>
          <p:cNvPr id="569" name="dynamic assurance classically means “run hand-written tests on the real platform”…"/>
          <p:cNvSpPr txBox="1"/>
          <p:nvPr>
            <p:ph type="body" idx="22"/>
          </p:nvPr>
        </p:nvSpPr>
        <p:spPr>
          <a:prstGeom prst="rect">
            <a:avLst/>
          </a:prstGeom>
        </p:spPr>
        <p:txBody>
          <a:bodyPr/>
          <a:lstStyle/>
          <a:p>
            <a:pPr marL="382269" indent="-382269" defTabSz="502412">
              <a:spcBef>
                <a:spcPts val="800"/>
              </a:spcBef>
              <a:defRPr sz="3096"/>
            </a:pPr>
            <a:r>
              <a:t>dynamic assurance classically means “run hand-written tests on the real platform”</a:t>
            </a:r>
          </a:p>
          <a:p>
            <a:pPr marL="382269" indent="-382269" defTabSz="502412">
              <a:spcBef>
                <a:spcPts val="800"/>
              </a:spcBef>
              <a:defRPr sz="3096"/>
            </a:pPr>
            <a:r>
              <a:t>in the DevSecOps universe, it typically means “run hand-written and some automated tests on a test platform that is meant to duplicate the real one”</a:t>
            </a:r>
          </a:p>
          <a:p>
            <a:pPr marL="382269" indent="-382269" defTabSz="502412">
              <a:spcBef>
                <a:spcPts val="800"/>
              </a:spcBef>
              <a:defRPr sz="3096"/>
            </a:pPr>
            <a:r>
              <a:t>in the MBE universe, it means “run tests that are automatically generated from models on …”</a:t>
            </a:r>
          </a:p>
          <a:p>
            <a:pPr marL="382269" indent="-382269" defTabSz="502412">
              <a:spcBef>
                <a:spcPts val="800"/>
              </a:spcBef>
              <a:defRPr sz="3096"/>
            </a:pPr>
            <a:r>
              <a:t>in the Digital Engineering universe, it means “run tests on Digital Twins and the real platform…”</a:t>
            </a:r>
          </a:p>
          <a:p>
            <a:pPr marL="382269" indent="-382269" defTabSz="502412">
              <a:spcBef>
                <a:spcPts val="800"/>
              </a:spcBef>
              <a:defRPr sz="3096"/>
            </a:pPr>
            <a:r>
              <a:t>in the RDE universe, it means “run rigorously created (&gt;&gt;99% automatically generated and a bit of hand-written) parametrized property-based tests derived from theorems about the architecture and assurance goals on all digital twins and the real test and deployment platforms”</a:t>
            </a: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72" name="Dynamic Assurance for HARDENS"/>
          <p:cNvSpPr txBox="1"/>
          <p:nvPr>
            <p:ph type="body" idx="21"/>
          </p:nvPr>
        </p:nvSpPr>
        <p:spPr>
          <a:xfrm>
            <a:off x="952500" y="0"/>
            <a:ext cx="11099800" cy="1299072"/>
          </a:xfrm>
          <a:prstGeom prst="rect">
            <a:avLst/>
          </a:prstGeom>
        </p:spPr>
        <p:txBody>
          <a:bodyPr/>
          <a:lstStyle>
            <a:lvl1pPr defTabSz="531622">
              <a:defRPr sz="5460"/>
            </a:lvl1pPr>
          </a:lstStyle>
          <a:p>
            <a:pPr/>
            <a:r>
              <a:t>Dynamic Assurance for HARDENS</a:t>
            </a:r>
          </a:p>
        </p:txBody>
      </p:sp>
      <p:sp>
        <p:nvSpPr>
          <p:cNvPr id="573" name="all Markdown requirements refine to SysMLv2 requirements refine to Cryptol properties (first-order theorems about the behavioral model) refine to property-based tests about the hardware and software…"/>
          <p:cNvSpPr txBox="1"/>
          <p:nvPr>
            <p:ph type="body" idx="22"/>
          </p:nvPr>
        </p:nvSpPr>
        <p:spPr>
          <a:xfrm>
            <a:off x="45730" y="1310473"/>
            <a:ext cx="12913340" cy="8074238"/>
          </a:xfrm>
          <a:prstGeom prst="rect">
            <a:avLst/>
          </a:prstGeom>
        </p:spPr>
        <p:txBody>
          <a:bodyPr/>
          <a:lstStyle/>
          <a:p>
            <a:pPr/>
            <a:r>
              <a:t>all Markdown requirements refine to SysMLv2 requirements refine to Cryptol properties (first-order theorems about the behavioral model) refine to property-based tests about the hardware and software</a:t>
            </a:r>
          </a:p>
          <a:p>
            <a:pPr/>
            <a:r>
              <a:t>refinement from formal Cryptol properties results in…</a:t>
            </a:r>
          </a:p>
          <a:p>
            <a:pPr lvl="1"/>
            <a:r>
              <a:t>theorems stated in ACSL about the software (at the unit, subsystem, and system level, &amp; software device drivers),</a:t>
            </a:r>
          </a:p>
          <a:p>
            <a:pPr lvl="1"/>
            <a:r>
              <a:t>theorems stated using Bluecheck, SVA, and UVM about the hardware (CPU &amp; SoC &amp; hardware device drivers), and</a:t>
            </a:r>
          </a:p>
          <a:p>
            <a:pPr lvl="1"/>
            <a:r>
              <a:t>a software testbench is automatically generated from the Cryptol model by translating every theorem into a parametrized software property that is executable</a:t>
            </a: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76" name="Dynamic Assurance for HARDENS"/>
          <p:cNvSpPr txBox="1"/>
          <p:nvPr>
            <p:ph type="body" idx="21"/>
          </p:nvPr>
        </p:nvSpPr>
        <p:spPr>
          <a:xfrm>
            <a:off x="952500" y="0"/>
            <a:ext cx="11099800" cy="1299072"/>
          </a:xfrm>
          <a:prstGeom prst="rect">
            <a:avLst/>
          </a:prstGeom>
        </p:spPr>
        <p:txBody>
          <a:bodyPr/>
          <a:lstStyle>
            <a:lvl1pPr defTabSz="531622">
              <a:defRPr sz="5460"/>
            </a:lvl1pPr>
          </a:lstStyle>
          <a:p>
            <a:pPr/>
            <a:r>
              <a:t>Dynamic Assurance for HARDENS</a:t>
            </a:r>
          </a:p>
        </p:txBody>
      </p:sp>
      <p:sp>
        <p:nvSpPr>
          <p:cNvPr id="577" name="all tests are run on……"/>
          <p:cNvSpPr txBox="1"/>
          <p:nvPr>
            <p:ph type="body" idx="22"/>
          </p:nvPr>
        </p:nvSpPr>
        <p:spPr>
          <a:xfrm>
            <a:off x="952500" y="1310473"/>
            <a:ext cx="11099800" cy="8074238"/>
          </a:xfrm>
          <a:prstGeom prst="rect">
            <a:avLst/>
          </a:prstGeom>
        </p:spPr>
        <p:txBody>
          <a:bodyPr/>
          <a:lstStyle/>
          <a:p>
            <a:pPr marL="426719" indent="-426719" defTabSz="560831">
              <a:spcBef>
                <a:spcPts val="900"/>
              </a:spcBef>
              <a:defRPr sz="3455"/>
            </a:pPr>
            <a:r>
              <a:t>all tests are run on…</a:t>
            </a:r>
          </a:p>
          <a:p>
            <a:pPr lvl="1" marL="853439" indent="-426719" defTabSz="560831">
              <a:spcBef>
                <a:spcPts val="900"/>
              </a:spcBef>
              <a:defRPr sz="3455"/>
            </a:pPr>
            <a:r>
              <a:t>the executable behavioral Cryptol model,</a:t>
            </a:r>
          </a:p>
          <a:p>
            <a:pPr lvl="1" marL="853439" indent="-426719" defTabSz="560831">
              <a:spcBef>
                <a:spcPts val="900"/>
              </a:spcBef>
              <a:defRPr sz="3455"/>
            </a:pPr>
            <a:r>
              <a:t>a POSIX emulation of the RTS hardware,</a:t>
            </a:r>
          </a:p>
          <a:p>
            <a:pPr lvl="1" marL="853439" indent="-426719" defTabSz="560831">
              <a:spcBef>
                <a:spcPts val="900"/>
              </a:spcBef>
              <a:defRPr sz="3455"/>
            </a:pPr>
            <a:r>
              <a:t>a hardware simulator of the CPU to verify that the CPU conformed to the RISC-V ISA spec and the (single-core and multi-core) SoC to verify SoC-level properties about devices, I/O, concurrency, and</a:t>
            </a:r>
          </a:p>
          <a:p>
            <a:pPr lvl="1" marL="853439" indent="-426719" defTabSz="560831">
              <a:spcBef>
                <a:spcPts val="900"/>
              </a:spcBef>
              <a:defRPr sz="3455"/>
            </a:pPr>
            <a:r>
              <a:t>the deployment hardware (the Lattice FPGA)</a:t>
            </a:r>
          </a:p>
          <a:p>
            <a:pPr marL="426719" indent="-426719" defTabSz="560831">
              <a:spcBef>
                <a:spcPts val="900"/>
              </a:spcBef>
              <a:defRPr sz="3455"/>
            </a:pPr>
            <a:r>
              <a:t>tests are run with RTS self-test enabled and disabled</a:t>
            </a:r>
          </a:p>
          <a:p>
            <a:pPr marL="426719" indent="-426719" defTabSz="560831">
              <a:spcBef>
                <a:spcPts val="900"/>
              </a:spcBef>
              <a:defRPr sz="3455"/>
            </a:pPr>
            <a:r>
              <a:t>the entire and test system is specified with a feature model and we aim to runtime verify all realizable models (e.g., identical results across three C compilers targeting three ISAs)</a:t>
            </a:r>
          </a:p>
        </p:txBody>
      </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80" name="Model Validation"/>
          <p:cNvSpPr txBox="1"/>
          <p:nvPr>
            <p:ph type="body" idx="21"/>
          </p:nvPr>
        </p:nvSpPr>
        <p:spPr>
          <a:prstGeom prst="rect">
            <a:avLst/>
          </a:prstGeom>
        </p:spPr>
        <p:txBody>
          <a:bodyPr/>
          <a:lstStyle/>
          <a:p>
            <a:pPr/>
            <a:r>
              <a:t>Model Validation</a:t>
            </a:r>
          </a:p>
        </p:txBody>
      </p:sp>
      <p:sp>
        <p:nvSpPr>
          <p:cNvPr id="581" name="to ensure that our formal models are valid……"/>
          <p:cNvSpPr txBox="1"/>
          <p:nvPr>
            <p:ph type="body" idx="22"/>
          </p:nvPr>
        </p:nvSpPr>
        <p:spPr>
          <a:prstGeom prst="rect">
            <a:avLst/>
          </a:prstGeom>
        </p:spPr>
        <p:txBody>
          <a:bodyPr/>
          <a:lstStyle/>
          <a:p>
            <a:pPr marL="328929" indent="-328929" defTabSz="432308">
              <a:spcBef>
                <a:spcPts val="700"/>
              </a:spcBef>
              <a:defRPr sz="2664"/>
            </a:pPr>
            <a:r>
              <a:t>to ensure that our formal models are valid…</a:t>
            </a:r>
          </a:p>
          <a:p>
            <a:pPr lvl="1" marL="657859" indent="-328929" defTabSz="432308">
              <a:spcBef>
                <a:spcPts val="700"/>
              </a:spcBef>
              <a:defRPr sz="2664"/>
            </a:pPr>
            <a:r>
              <a:t>we use FRET to formally analyze the system requirements for consistency, completeness, and realizability</a:t>
            </a:r>
          </a:p>
          <a:p>
            <a:pPr lvl="2" marL="986790" indent="-328929" defTabSz="432308">
              <a:spcBef>
                <a:spcPts val="700"/>
              </a:spcBef>
              <a:defRPr sz="2664"/>
            </a:pPr>
            <a:r>
              <a:t>FRET's realizability checker, which verifies that for a set of input values satisfying the requirements, a set of output values exists that satisfy the requirements</a:t>
            </a:r>
          </a:p>
          <a:p>
            <a:pPr lvl="2" marL="986790" indent="-328929" defTabSz="432308">
              <a:spcBef>
                <a:spcPts val="700"/>
              </a:spcBef>
              <a:defRPr sz="2664"/>
            </a:pPr>
            <a:r>
              <a:t>dually, the tool identifies inputs for which no output is feasible, which helps narrow down subsets of requirements that are inconsistent.</a:t>
            </a:r>
          </a:p>
          <a:p>
            <a:pPr lvl="1" marL="657859" indent="-328929" defTabSz="432308">
              <a:spcBef>
                <a:spcPts val="700"/>
              </a:spcBef>
              <a:defRPr sz="2664"/>
            </a:pPr>
            <a:r>
              <a:t>we use Cryptol to demonstrate (either test automatic property-based testing or, in the main, formally prove) that all theorems about the Cryptol behavioral model hold</a:t>
            </a:r>
          </a:p>
          <a:p>
            <a:pPr lvl="1" marL="657859" indent="-328929" defTabSz="432308">
              <a:spcBef>
                <a:spcPts val="700"/>
              </a:spcBef>
              <a:defRPr sz="2664"/>
            </a:pPr>
            <a:r>
              <a:t>we use Frama-C to demonstrate that all theorems about the software model are consistent by attempting to prove “bottom”</a:t>
            </a:r>
          </a:p>
          <a:p>
            <a:pPr lvl="1" marL="657859" indent="-328929" defTabSz="432308">
              <a:spcBef>
                <a:spcPts val="700"/>
              </a:spcBef>
              <a:defRPr sz="2664"/>
            </a:pPr>
            <a:r>
              <a:t>we use Yosys to demonstrate through formal verification that all theorems about the hardware hold by attempting to prove “bottom”</a:t>
            </a:r>
          </a:p>
        </p:txBody>
      </p:sp>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84" name="Hardware Formal Verification"/>
          <p:cNvSpPr txBox="1"/>
          <p:nvPr>
            <p:ph type="body" idx="21"/>
          </p:nvPr>
        </p:nvSpPr>
        <p:spPr>
          <a:prstGeom prst="rect">
            <a:avLst/>
          </a:prstGeom>
        </p:spPr>
        <p:txBody>
          <a:bodyPr/>
          <a:lstStyle/>
          <a:p>
            <a:pPr/>
            <a:r>
              <a:t>Hardware Formal Verification</a:t>
            </a:r>
          </a:p>
        </p:txBody>
      </p:sp>
      <p:sp>
        <p:nvSpPr>
          <p:cNvPr id="585" name="our hardware has three kinds of components……"/>
          <p:cNvSpPr txBox="1"/>
          <p:nvPr>
            <p:ph type="body" idx="22"/>
          </p:nvPr>
        </p:nvSpPr>
        <p:spPr>
          <a:xfrm>
            <a:off x="283579" y="1824613"/>
            <a:ext cx="12437642" cy="7205266"/>
          </a:xfrm>
          <a:prstGeom prst="rect">
            <a:avLst/>
          </a:prstGeom>
        </p:spPr>
        <p:txBody>
          <a:bodyPr/>
          <a:lstStyle/>
          <a:p>
            <a:pPr/>
            <a:r>
              <a:t>our hardware has three kinds of components…</a:t>
            </a:r>
          </a:p>
          <a:p>
            <a:pPr lvl="1"/>
            <a:r>
              <a:t>hardware device drivers for I/O</a:t>
            </a:r>
          </a:p>
          <a:p>
            <a:pPr lvl="1"/>
            <a:r>
              <a:t>a 32-bit RISC-V CPU (NERV CPU from YosysHQ)</a:t>
            </a:r>
          </a:p>
          <a:p>
            <a:pPr lvl="1"/>
            <a:r>
              <a:t>a single core and three core NERV-based SoC</a:t>
            </a:r>
          </a:p>
          <a:p>
            <a:pPr/>
            <a:r>
              <a:t>thus we must verify…</a:t>
            </a:r>
          </a:p>
          <a:p>
            <a:pPr lvl="1"/>
            <a:r>
              <a:t>each device driver conforms to its formal model</a:t>
            </a:r>
          </a:p>
          <a:p>
            <a:pPr lvl="1"/>
            <a:r>
              <a:t>the CPU exactly conforms to a specific flavor of RISC-V</a:t>
            </a:r>
          </a:p>
          <a:p>
            <a:pPr lvl="1"/>
            <a:r>
              <a:t>the SOC behaves exactly as we specify</a:t>
            </a:r>
          </a:p>
        </p:txBody>
      </p:sp>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88" name="Hardware Formal Verification"/>
          <p:cNvSpPr txBox="1"/>
          <p:nvPr>
            <p:ph type="body" idx="21"/>
          </p:nvPr>
        </p:nvSpPr>
        <p:spPr>
          <a:prstGeom prst="rect">
            <a:avLst/>
          </a:prstGeom>
        </p:spPr>
        <p:txBody>
          <a:bodyPr/>
          <a:lstStyle/>
          <a:p>
            <a:pPr/>
            <a:r>
              <a:t>Hardware Formal Verification</a:t>
            </a:r>
          </a:p>
        </p:txBody>
      </p:sp>
      <p:sp>
        <p:nvSpPr>
          <p:cNvPr id="589" name="yosys is an open source tool suite that includes tools to synthesize bitstreams to some FGPAs and a formal verification tools that can perform equivalence checking &amp; property-based verification…"/>
          <p:cNvSpPr txBox="1"/>
          <p:nvPr>
            <p:ph type="body" idx="22"/>
          </p:nvPr>
        </p:nvSpPr>
        <p:spPr>
          <a:prstGeom prst="rect">
            <a:avLst/>
          </a:prstGeom>
        </p:spPr>
        <p:txBody>
          <a:bodyPr/>
          <a:lstStyle/>
          <a:p>
            <a:pPr/>
            <a:r>
              <a:t>yosys is an open source tool suite that includes tools to synthesize bitstreams to some FGPAs and a formal verification tools that can perform equivalence checking &amp; property-based verification</a:t>
            </a:r>
          </a:p>
          <a:p>
            <a:pPr lvl="1"/>
            <a:r>
              <a:t>thus we use yosys to re-run the existing ISA formal verification on the CPU (as a kind of formal regression analysis), and</a:t>
            </a:r>
          </a:p>
          <a:p>
            <a:pPr lvl="1"/>
            <a:r>
              <a:t>we runtime verify all SoC properties on the synthesized SoC (in simulation and on the FPGA)</a:t>
            </a:r>
          </a:p>
          <a:p>
            <a:pPr/>
            <a:r>
              <a:t>we use our correct-by-construction tools to automatically synthesize hardware implementations of some of the architecture from the Cryptol model</a:t>
            </a:r>
          </a:p>
        </p:txBody>
      </p:sp>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92" name="Software Formal Verification"/>
          <p:cNvSpPr txBox="1"/>
          <p:nvPr>
            <p:ph type="body" idx="21"/>
          </p:nvPr>
        </p:nvSpPr>
        <p:spPr>
          <a:prstGeom prst="rect">
            <a:avLst/>
          </a:prstGeom>
        </p:spPr>
        <p:txBody>
          <a:bodyPr/>
          <a:lstStyle/>
          <a:p>
            <a:pPr/>
            <a:r>
              <a:t>Software Formal Verification</a:t>
            </a:r>
          </a:p>
        </p:txBody>
      </p:sp>
      <p:sp>
        <p:nvSpPr>
          <p:cNvPr id="593" name="to formally verify the RTS software……"/>
          <p:cNvSpPr txBox="1"/>
          <p:nvPr>
            <p:ph type="body" idx="22"/>
          </p:nvPr>
        </p:nvSpPr>
        <p:spPr>
          <a:xfrm>
            <a:off x="48138" y="1824613"/>
            <a:ext cx="12908524" cy="7205266"/>
          </a:xfrm>
          <a:prstGeom prst="rect">
            <a:avLst/>
          </a:prstGeom>
        </p:spPr>
        <p:txBody>
          <a:bodyPr/>
          <a:lstStyle/>
          <a:p>
            <a:pPr marL="435609" indent="-435609" defTabSz="572516">
              <a:spcBef>
                <a:spcPts val="900"/>
              </a:spcBef>
              <a:defRPr sz="3528"/>
            </a:pPr>
            <a:r>
              <a:t>to formally verify the RTS software…</a:t>
            </a:r>
          </a:p>
          <a:p>
            <a:pPr lvl="1" marL="871219" indent="-435609" defTabSz="572516">
              <a:spcBef>
                <a:spcPts val="900"/>
              </a:spcBef>
              <a:defRPr sz="3528"/>
            </a:pPr>
            <a:r>
              <a:t>we use our correct-by-construction tools to generate some software components directly from the Cryptol model</a:t>
            </a:r>
          </a:p>
          <a:p>
            <a:pPr lvl="2" marL="1306830" indent="-435609" defTabSz="572516">
              <a:spcBef>
                <a:spcPts val="900"/>
              </a:spcBef>
              <a:defRPr sz="3528"/>
            </a:pPr>
            <a:r>
              <a:t>then we use the SAW tool to further guarantee that the generated components are, in fact, correct through formal verification</a:t>
            </a:r>
          </a:p>
          <a:p>
            <a:pPr lvl="1" marL="871219" indent="-435609" defTabSz="572516">
              <a:spcBef>
                <a:spcPts val="900"/>
              </a:spcBef>
              <a:defRPr sz="3528"/>
            </a:pPr>
            <a:r>
              <a:t>we use formal static verification of the C source code</a:t>
            </a:r>
          </a:p>
          <a:p>
            <a:pPr lvl="2" marL="1306830" indent="-435609" defTabSz="572516">
              <a:spcBef>
                <a:spcPts val="900"/>
              </a:spcBef>
              <a:defRPr sz="3528"/>
            </a:pPr>
            <a:r>
              <a:t>formally prove functional correctness relative to the Cryptol model, and</a:t>
            </a:r>
          </a:p>
          <a:p>
            <a:pPr lvl="2" marL="1306830" indent="-435609" defTabSz="572516">
              <a:spcBef>
                <a:spcPts val="900"/>
              </a:spcBef>
              <a:defRPr sz="3528"/>
            </a:pPr>
            <a:r>
              <a:t>guarantee the absence of any runtime errors (e.g., due to array out-of-bounds errors and null pointers)</a:t>
            </a: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96" name="Digital Engineering"/>
          <p:cNvSpPr txBox="1"/>
          <p:nvPr>
            <p:ph type="body" idx="21"/>
          </p:nvPr>
        </p:nvSpPr>
        <p:spPr>
          <a:xfrm>
            <a:off x="952500" y="3649162"/>
            <a:ext cx="11099800" cy="2455276"/>
          </a:xfrm>
          <a:prstGeom prst="rect">
            <a:avLst/>
          </a:prstGeom>
        </p:spPr>
        <p:txBody>
          <a:bodyPr/>
          <a:lstStyle/>
          <a:p>
            <a:pPr/>
            <a:r>
              <a:t>Digital Engineering</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38" name="Model-Based Engineering"/>
          <p:cNvSpPr txBox="1"/>
          <p:nvPr>
            <p:ph type="body" idx="21"/>
          </p:nvPr>
        </p:nvSpPr>
        <p:spPr>
          <a:prstGeom prst="rect">
            <a:avLst/>
          </a:prstGeom>
        </p:spPr>
        <p:txBody>
          <a:bodyPr/>
          <a:lstStyle/>
          <a:p>
            <a:pPr/>
            <a:r>
              <a:t>Model-Based Engineering</a:t>
            </a:r>
          </a:p>
        </p:txBody>
      </p:sp>
      <p:sp>
        <p:nvSpPr>
          <p:cNvPr id="139" name="Model-Based Engineering (MBE) is fundamentally just engineering that uses models…"/>
          <p:cNvSpPr txBox="1"/>
          <p:nvPr>
            <p:ph type="body" idx="22"/>
          </p:nvPr>
        </p:nvSpPr>
        <p:spPr>
          <a:prstGeom prst="rect">
            <a:avLst/>
          </a:prstGeom>
        </p:spPr>
        <p:txBody>
          <a:bodyPr/>
          <a:lstStyle/>
          <a:p>
            <a:pPr marL="377824" indent="-377824" defTabSz="496570">
              <a:spcBef>
                <a:spcPts val="800"/>
              </a:spcBef>
              <a:defRPr sz="3060"/>
            </a:pPr>
            <a:r>
              <a:t>Model-Based Engineering (MBE) is fundamentally just </a:t>
            </a:r>
            <a:r>
              <a:rPr i="1"/>
              <a:t>engineering</a:t>
            </a:r>
            <a:r>
              <a:t> that uses </a:t>
            </a:r>
            <a:r>
              <a:rPr i="1"/>
              <a:t>models</a:t>
            </a:r>
            <a:endParaRPr i="1"/>
          </a:p>
          <a:p>
            <a:pPr lvl="1" marL="755650" indent="-377825" defTabSz="496570">
              <a:spcBef>
                <a:spcPts val="800"/>
              </a:spcBef>
              <a:defRPr sz="3060"/>
            </a:pPr>
            <a:r>
              <a:rPr i="1"/>
              <a:t>Engineering</a:t>
            </a:r>
            <a:r>
              <a:t> is any kind of engineering: software, firmware, hardware, systems, safety, security…</a:t>
            </a:r>
          </a:p>
          <a:p>
            <a:pPr lvl="1" marL="755650" indent="-377825" defTabSz="496570">
              <a:spcBef>
                <a:spcPts val="800"/>
              </a:spcBef>
              <a:defRPr sz="3060"/>
            </a:pPr>
            <a:r>
              <a:rPr i="1"/>
              <a:t>Models</a:t>
            </a:r>
            <a:r>
              <a:t> are conceptual abstractions of physical or digital phenomena</a:t>
            </a:r>
          </a:p>
          <a:p>
            <a:pPr marL="377824" indent="-377824" defTabSz="496570">
              <a:spcBef>
                <a:spcPts val="800"/>
              </a:spcBef>
              <a:defRPr sz="3060"/>
            </a:pPr>
            <a:r>
              <a:t>marketing information about products and services often talks about MBSE, which is ambiguous.</a:t>
            </a:r>
          </a:p>
          <a:p>
            <a:pPr lvl="1" marL="755650" indent="-377825" defTabSz="496570">
              <a:spcBef>
                <a:spcPts val="800"/>
              </a:spcBef>
              <a:defRPr sz="3060"/>
            </a:pPr>
            <a:r>
              <a:t>Model-Based </a:t>
            </a:r>
            <a:r>
              <a:rPr i="1"/>
              <a:t>System</a:t>
            </a:r>
            <a:r>
              <a:t> Engineering or </a:t>
            </a:r>
            <a:br/>
            <a:r>
              <a:t>Model-Based </a:t>
            </a:r>
            <a:r>
              <a:rPr i="1"/>
              <a:t>Software</a:t>
            </a:r>
            <a:r>
              <a:t> Engineering</a:t>
            </a:r>
          </a:p>
          <a:p>
            <a:pPr marL="377824" indent="-377824" defTabSz="496570">
              <a:spcBef>
                <a:spcPts val="800"/>
              </a:spcBef>
              <a:defRPr sz="3060"/>
            </a:pPr>
            <a:r>
              <a:t>MBE </a:t>
            </a:r>
            <a:r>
              <a:rPr i="1"/>
              <a:t>augments</a:t>
            </a:r>
            <a:r>
              <a:t> other forms of engineering mentioned above, is </a:t>
            </a:r>
            <a:r>
              <a:rPr i="1"/>
              <a:t>mandatory</a:t>
            </a:r>
            <a:r>
              <a:t> for verification of high-assurance systems, and </a:t>
            </a:r>
            <a:r>
              <a:rPr i="1"/>
              <a:t>complements</a:t>
            </a:r>
            <a:r>
              <a:t> digital engineering with digital twins</a:t>
            </a:r>
          </a:p>
        </p:txBody>
      </p:sp>
    </p:spTree>
  </p:cSld>
  <p:clrMapOvr>
    <a:masterClrMapping/>
  </p:clrMapOvr>
  <p:transition xmlns:p14="http://schemas.microsoft.com/office/powerpoint/2010/main" spd="med" advClick="1"/>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99" name="Digital Engineering Artifacts"/>
          <p:cNvSpPr txBox="1"/>
          <p:nvPr>
            <p:ph type="body" idx="21"/>
          </p:nvPr>
        </p:nvSpPr>
        <p:spPr>
          <a:prstGeom prst="rect">
            <a:avLst/>
          </a:prstGeom>
        </p:spPr>
        <p:txBody>
          <a:bodyPr/>
          <a:lstStyle/>
          <a:p>
            <a:pPr/>
            <a:r>
              <a:t>Digital Engineering Artifacts</a:t>
            </a:r>
          </a:p>
        </p:txBody>
      </p:sp>
      <p:sp>
        <p:nvSpPr>
          <p:cNvPr id="600" name="our RDE model includes system models that capture everything from domain engineering model and requirements (Lando and SysMLv2) to low-level architectural structure and properties (SysMLv2, Cryptol, ACSL, and SVA)…"/>
          <p:cNvSpPr txBox="1"/>
          <p:nvPr>
            <p:ph type="body" idx="22"/>
          </p:nvPr>
        </p:nvSpPr>
        <p:spPr>
          <a:prstGeom prst="rect">
            <a:avLst/>
          </a:prstGeom>
        </p:spPr>
        <p:txBody>
          <a:bodyPr/>
          <a:lstStyle/>
          <a:p>
            <a:pPr/>
            <a:r>
              <a:t>our RDE model includes system models that capture everything from domain engineering model and requirements (Lando and SysMLv2) to low-level architectural structure and properties (SysMLv2, Cryptol, ACSL, and SVA)</a:t>
            </a:r>
          </a:p>
          <a:p>
            <a:pPr/>
            <a:r>
              <a:t>we must demonstrate that our several digital twins are correct and are refinements of each other</a:t>
            </a:r>
          </a:p>
          <a:p>
            <a:pPr/>
            <a:r>
              <a:t>we must understand and quantify their fidelity, assurance level, and performance</a:t>
            </a:r>
          </a:p>
        </p:txBody>
      </p:sp>
    </p:spTree>
  </p:cSld>
  <p:clrMapOvr>
    <a:masterClrMapping/>
  </p:clrMapOvr>
  <p:transition xmlns:p14="http://schemas.microsoft.com/office/powerpoint/2010/main" spd="med" advClick="1"/>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03" name="Digital Twins"/>
          <p:cNvSpPr txBox="1"/>
          <p:nvPr>
            <p:ph type="body" idx="21"/>
          </p:nvPr>
        </p:nvSpPr>
        <p:spPr>
          <a:prstGeom prst="rect">
            <a:avLst/>
          </a:prstGeom>
        </p:spPr>
        <p:txBody>
          <a:bodyPr/>
          <a:lstStyle/>
          <a:p>
            <a:pPr/>
            <a:r>
              <a:t>Digital Twins</a:t>
            </a:r>
          </a:p>
        </p:txBody>
      </p:sp>
      <p:sp>
        <p:nvSpPr>
          <p:cNvPr id="604" name="the RTS system includes several digital twins…"/>
          <p:cNvSpPr txBox="1"/>
          <p:nvPr>
            <p:ph type="body" idx="22"/>
          </p:nvPr>
        </p:nvSpPr>
        <p:spPr>
          <a:xfrm>
            <a:off x="837294" y="1824613"/>
            <a:ext cx="11330212" cy="7205266"/>
          </a:xfrm>
          <a:prstGeom prst="rect">
            <a:avLst/>
          </a:prstGeom>
        </p:spPr>
        <p:txBody>
          <a:bodyPr/>
          <a:lstStyle/>
          <a:p>
            <a:pPr marL="404494" indent="-404494" defTabSz="531622">
              <a:spcBef>
                <a:spcPts val="900"/>
              </a:spcBef>
              <a:defRPr sz="3276"/>
            </a:pPr>
            <a:r>
              <a:t>the RTS system includes several digital twins</a:t>
            </a:r>
          </a:p>
          <a:p>
            <a:pPr lvl="1" marL="808990" indent="-404495" defTabSz="531622">
              <a:spcBef>
                <a:spcPts val="900"/>
              </a:spcBef>
              <a:defRPr sz="3276"/>
            </a:pPr>
            <a:r>
              <a:t>the executable behavioral Cryptol model,</a:t>
            </a:r>
          </a:p>
          <a:p>
            <a:pPr lvl="1" marL="808990" indent="-404495" defTabSz="531622">
              <a:spcBef>
                <a:spcPts val="900"/>
              </a:spcBef>
              <a:defRPr sz="3276"/>
            </a:pPr>
            <a:r>
              <a:t>a POSIX emulation of the RTS hardware,</a:t>
            </a:r>
          </a:p>
          <a:p>
            <a:pPr lvl="1" marL="808990" indent="-404495" defTabSz="531622">
              <a:spcBef>
                <a:spcPts val="900"/>
              </a:spcBef>
              <a:defRPr sz="3276"/>
            </a:pPr>
            <a:r>
              <a:t>a hardware simulator of the RISC-V CPU, and</a:t>
            </a:r>
          </a:p>
          <a:p>
            <a:pPr lvl="1" marL="808990" indent="-404495" defTabSz="531622">
              <a:spcBef>
                <a:spcPts val="900"/>
              </a:spcBef>
              <a:defRPr sz="3276"/>
            </a:pPr>
            <a:r>
              <a:t>the (single-core and multi-core) SoC</a:t>
            </a:r>
          </a:p>
          <a:p>
            <a:pPr marL="404494" indent="-404494" defTabSz="531622">
              <a:spcBef>
                <a:spcPts val="900"/>
              </a:spcBef>
              <a:defRPr sz="3276"/>
            </a:pPr>
            <a:r>
              <a:t>all system properties must be/are valid for all twins</a:t>
            </a:r>
          </a:p>
          <a:p>
            <a:pPr marL="404494" indent="-404494" defTabSz="531622">
              <a:spcBef>
                <a:spcPts val="900"/>
              </a:spcBef>
              <a:defRPr sz="3276"/>
            </a:pPr>
            <a:r>
              <a:t>there are several other twins we would like to add</a:t>
            </a:r>
          </a:p>
          <a:p>
            <a:pPr lvl="1" marL="808990" indent="-404495" defTabSz="531622">
              <a:spcBef>
                <a:spcPts val="900"/>
              </a:spcBef>
              <a:defRPr sz="3276"/>
            </a:pPr>
            <a:r>
              <a:t>a machine emulator model (QEMU) of the platform</a:t>
            </a:r>
          </a:p>
          <a:p>
            <a:pPr lvl="1" marL="808990" indent="-404495" defTabSz="531622">
              <a:spcBef>
                <a:spcPts val="900"/>
              </a:spcBef>
              <a:defRPr sz="3276"/>
            </a:pPr>
            <a:r>
              <a:t>a Bluespec event-based simulator of the SoC</a:t>
            </a:r>
          </a:p>
          <a:p>
            <a:pPr lvl="1" marL="808990" indent="-404495" defTabSz="531622">
              <a:spcBef>
                <a:spcPts val="900"/>
              </a:spcBef>
              <a:defRPr sz="3276"/>
            </a:pPr>
            <a:r>
              <a:t>a SystemC-based platform emulator such as Imperas’s</a:t>
            </a:r>
          </a:p>
          <a:p>
            <a:pPr lvl="1" marL="808990" indent="-404495" defTabSz="531622">
              <a:spcBef>
                <a:spcPts val="900"/>
              </a:spcBef>
              <a:defRPr sz="3276"/>
            </a:pPr>
            <a:r>
              <a:t>an alternative software-based hardware simulator such as Metrics’s cloud/LLVM-based simulator</a:t>
            </a:r>
          </a:p>
        </p:txBody>
      </p:sp>
    </p:spTree>
  </p:cSld>
  <p:clrMapOvr>
    <a:masterClrMapping/>
  </p:clrMapOvr>
  <p:transition xmlns:p14="http://schemas.microsoft.com/office/powerpoint/2010/main" spd="med" advClick="1"/>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09" name="Digital Threads"/>
          <p:cNvSpPr txBox="1"/>
          <p:nvPr>
            <p:ph type="body" idx="21"/>
          </p:nvPr>
        </p:nvSpPr>
        <p:spPr>
          <a:prstGeom prst="rect">
            <a:avLst/>
          </a:prstGeom>
        </p:spPr>
        <p:txBody>
          <a:bodyPr/>
          <a:lstStyle/>
          <a:p>
            <a:pPr/>
            <a:r>
              <a:t>Digital Threads</a:t>
            </a:r>
          </a:p>
        </p:txBody>
      </p:sp>
      <p:sp>
        <p:nvSpPr>
          <p:cNvPr id="610" name="a digital thread is a chain of properties that run through refinements of digital twins and the deployment platform…"/>
          <p:cNvSpPr txBox="1"/>
          <p:nvPr>
            <p:ph type="body" idx="22"/>
          </p:nvPr>
        </p:nvSpPr>
        <p:spPr>
          <a:prstGeom prst="rect">
            <a:avLst/>
          </a:prstGeom>
        </p:spPr>
        <p:txBody>
          <a:bodyPr/>
          <a:lstStyle/>
          <a:p>
            <a:pPr marL="342264" indent="-342264" defTabSz="449833">
              <a:spcBef>
                <a:spcPts val="700"/>
              </a:spcBef>
              <a:defRPr sz="2772"/>
            </a:pPr>
            <a:r>
              <a:t>a digital thread is a chain of properties that run through refinements of digital twins and the deployment platform</a:t>
            </a:r>
          </a:p>
          <a:p>
            <a:pPr marL="342264" indent="-342264" defTabSz="449833">
              <a:spcBef>
                <a:spcPts val="700"/>
              </a:spcBef>
              <a:defRPr sz="2772"/>
            </a:pPr>
            <a:r>
              <a:rPr i="1"/>
              <a:t>traceability via refinement</a:t>
            </a:r>
            <a:r>
              <a:t> guarantees that digital threads are </a:t>
            </a:r>
            <a:r>
              <a:rPr i="1"/>
              <a:t>sound</a:t>
            </a:r>
            <a:r>
              <a:t> and </a:t>
            </a:r>
            <a:r>
              <a:rPr i="1"/>
              <a:t>complete</a:t>
            </a:r>
          </a:p>
          <a:p>
            <a:pPr lvl="1" marL="684529" indent="-342264" defTabSz="449833">
              <a:spcBef>
                <a:spcPts val="700"/>
              </a:spcBef>
              <a:defRPr sz="2772"/>
            </a:pPr>
            <a:r>
              <a:t>from every relevant domain-specific concept in the domain engineering model to…</a:t>
            </a:r>
          </a:p>
          <a:p>
            <a:pPr lvl="1" marL="684529" indent="-342264" defTabSz="449833">
              <a:spcBef>
                <a:spcPts val="700"/>
              </a:spcBef>
              <a:defRPr sz="2772"/>
            </a:pPr>
            <a:r>
              <a:t>every system characteristic and requirement to…</a:t>
            </a:r>
          </a:p>
          <a:p>
            <a:pPr lvl="1" marL="684529" indent="-342264" defTabSz="449833">
              <a:spcBef>
                <a:spcPts val="700"/>
              </a:spcBef>
              <a:defRPr sz="2772"/>
            </a:pPr>
            <a:r>
              <a:t>every structural element and formal property of every model and digital twin…</a:t>
            </a:r>
          </a:p>
          <a:p>
            <a:pPr lvl="1" marL="684529" indent="-342264" defTabSz="449833">
              <a:spcBef>
                <a:spcPts val="700"/>
              </a:spcBef>
              <a:defRPr sz="2772"/>
            </a:pPr>
            <a:r>
              <a:t>to every structural element and formal property of the deployment hardware</a:t>
            </a:r>
          </a:p>
          <a:p>
            <a:pPr marL="342264" indent="-342264" defTabSz="449833">
              <a:spcBef>
                <a:spcPts val="700"/>
              </a:spcBef>
              <a:defRPr sz="2772"/>
            </a:pPr>
            <a:r>
              <a:t>threads are </a:t>
            </a:r>
            <a:r>
              <a:rPr i="1"/>
              <a:t>sound</a:t>
            </a:r>
            <a:r>
              <a:t> when their elements (theorems/properties) are shown to hold for every twin and target in the refinement chain</a:t>
            </a:r>
          </a:p>
          <a:p>
            <a:pPr marL="342264" indent="-342264" defTabSz="449833">
              <a:spcBef>
                <a:spcPts val="700"/>
              </a:spcBef>
              <a:defRPr sz="2772"/>
            </a:pPr>
            <a:r>
              <a:t>threads are </a:t>
            </a:r>
            <a:r>
              <a:rPr i="1"/>
              <a:t>complete</a:t>
            </a:r>
            <a:r>
              <a:t> when every abstract element is shown to hold for every twin and target in the refinement chain</a:t>
            </a:r>
          </a:p>
        </p:txBody>
      </p:sp>
    </p:spTree>
  </p:cSld>
  <p:clrMapOvr>
    <a:masterClrMapping/>
  </p:clrMapOvr>
  <p:transition xmlns:p14="http://schemas.microsoft.com/office/powerpoint/2010/main" spd="med" advClick="1"/>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13" name="Conclusion"/>
          <p:cNvSpPr txBox="1"/>
          <p:nvPr>
            <p:ph type="body" idx="21"/>
          </p:nvPr>
        </p:nvSpPr>
        <p:spPr>
          <a:xfrm>
            <a:off x="952500" y="3649162"/>
            <a:ext cx="11099800" cy="2455276"/>
          </a:xfrm>
          <a:prstGeom prst="rect">
            <a:avLst/>
          </a:prstGeom>
        </p:spPr>
        <p:txBody>
          <a:bodyPr/>
          <a:lstStyle/>
          <a:p>
            <a:pPr/>
            <a:r>
              <a:t>Conclusion</a:t>
            </a:r>
          </a:p>
        </p:txBody>
      </p:sp>
    </p:spTree>
  </p:cSld>
  <p:clrMapOvr>
    <a:masterClrMapping/>
  </p:clrMapOvr>
  <p:transition xmlns:p14="http://schemas.microsoft.com/office/powerpoint/2010/main" spd="med" advClick="1"/>
</p:sld>
</file>

<file path=ppt/slides/slide1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16" name="HARDENS as an Experiment"/>
          <p:cNvSpPr txBox="1"/>
          <p:nvPr>
            <p:ph type="body" idx="21"/>
          </p:nvPr>
        </p:nvSpPr>
        <p:spPr>
          <a:prstGeom prst="rect">
            <a:avLst/>
          </a:prstGeom>
        </p:spPr>
        <p:txBody>
          <a:bodyPr/>
          <a:lstStyle/>
          <a:p>
            <a:pPr/>
            <a:r>
              <a:t>HARDENS as an Experiment</a:t>
            </a:r>
          </a:p>
        </p:txBody>
      </p:sp>
      <p:sp>
        <p:nvSpPr>
          <p:cNvPr id="617" name="HARDENS has been a successful experiment in demonstrating RDE for safety-critical, mission-critical embedded systems engineering…"/>
          <p:cNvSpPr txBox="1"/>
          <p:nvPr>
            <p:ph type="body" idx="22"/>
          </p:nvPr>
        </p:nvSpPr>
        <p:spPr>
          <a:prstGeom prst="rect">
            <a:avLst/>
          </a:prstGeom>
        </p:spPr>
        <p:txBody>
          <a:bodyPr/>
          <a:lstStyle/>
          <a:p>
            <a:pPr/>
            <a:r>
              <a:t>HARDENS has been a successful experiment in demonstrating RDE for safety-critical, mission-critical embedded systems engineering</a:t>
            </a:r>
          </a:p>
          <a:p>
            <a:pPr lvl="1"/>
            <a:r>
              <a:t>we have finished far more engineering, with fewer resources, than many felt possible</a:t>
            </a:r>
          </a:p>
          <a:p>
            <a:pPr lvl="1"/>
            <a:r>
              <a:t>the assurance case for the RTS is as strong as any we have ever witnessed (comparable to Common Criteria EAL 7+)</a:t>
            </a:r>
          </a:p>
          <a:p>
            <a:pPr/>
            <a:r>
              <a:t>we wish to finish the deployment and testing of the soft-core RISC-V SoC and device drives to an FPGA board, even on our own resources</a:t>
            </a:r>
          </a:p>
        </p:txBody>
      </p:sp>
    </p:spTree>
  </p:cSld>
  <p:clrMapOvr>
    <a:masterClrMapping/>
  </p:clrMapOvr>
  <p:transition xmlns:p14="http://schemas.microsoft.com/office/powerpoint/2010/main" spd="med" advClick="1"/>
</p:sld>
</file>

<file path=ppt/slides/slide1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20" name="RDE at Galois"/>
          <p:cNvSpPr txBox="1"/>
          <p:nvPr>
            <p:ph type="body" idx="21"/>
          </p:nvPr>
        </p:nvSpPr>
        <p:spPr>
          <a:prstGeom prst="rect">
            <a:avLst/>
          </a:prstGeom>
        </p:spPr>
        <p:txBody>
          <a:bodyPr/>
          <a:lstStyle/>
          <a:p>
            <a:pPr/>
            <a:r>
              <a:t>RDE at Galois</a:t>
            </a:r>
          </a:p>
        </p:txBody>
      </p:sp>
      <p:sp>
        <p:nvSpPr>
          <p:cNvPr id="621" name="over half a dozen projects have been funded to further develop and use Rigorous Digital Engineering in practice…"/>
          <p:cNvSpPr txBox="1"/>
          <p:nvPr>
            <p:ph type="body" idx="22"/>
          </p:nvPr>
        </p:nvSpPr>
        <p:spPr>
          <a:prstGeom prst="rect">
            <a:avLst/>
          </a:prstGeom>
        </p:spPr>
        <p:txBody>
          <a:bodyPr/>
          <a:lstStyle/>
          <a:p>
            <a:pPr marL="440054" indent="-440054" defTabSz="578358">
              <a:spcBef>
                <a:spcPts val="900"/>
              </a:spcBef>
              <a:defRPr sz="3564"/>
            </a:pPr>
            <a:r>
              <a:t>over half a dozen projects have been funded to further develop and use Rigorous Digital Engineering in practice</a:t>
            </a:r>
          </a:p>
          <a:p>
            <a:pPr lvl="1" marL="880110" indent="-440055" defTabSz="578358">
              <a:spcBef>
                <a:spcPts val="900"/>
              </a:spcBef>
              <a:defRPr sz="3564"/>
            </a:pPr>
            <a:r>
              <a:t>main focus areas at this time are ASIC design, space-based platforms, IoT platforms using post-quantum cryptography, DSLs, formal verification tools, and classified national security systems</a:t>
            </a:r>
          </a:p>
          <a:p>
            <a:pPr marL="440054" indent="-440054" defTabSz="578358">
              <a:spcBef>
                <a:spcPts val="900"/>
              </a:spcBef>
              <a:defRPr sz="3564"/>
            </a:pPr>
            <a:r>
              <a:t>RDE continues to be used at some of Galois’s daughter companies, such as Free &amp; Fair and Niobium Microsystems</a:t>
            </a:r>
          </a:p>
          <a:p>
            <a:pPr marL="440054" indent="-440054" defTabSz="578358">
              <a:spcBef>
                <a:spcPts val="900"/>
              </a:spcBef>
              <a:defRPr sz="3564"/>
            </a:pPr>
            <a:r>
              <a:t>we expect that more than one upcoming DARPA BAA will focus on developing or using RDE</a:t>
            </a:r>
          </a:p>
        </p:txBody>
      </p:sp>
    </p:spTree>
  </p:cSld>
  <p:clrMapOvr>
    <a:masterClrMapping/>
  </p:clrMapOvr>
  <p:transition xmlns:p14="http://schemas.microsoft.com/office/powerpoint/2010/main" spd="med" advClick="1"/>
</p:sld>
</file>

<file path=ppt/slides/slide1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24" name="Capabilities at Galois"/>
          <p:cNvSpPr txBox="1"/>
          <p:nvPr>
            <p:ph type="body" idx="21"/>
          </p:nvPr>
        </p:nvSpPr>
        <p:spPr>
          <a:prstGeom prst="rect">
            <a:avLst/>
          </a:prstGeom>
        </p:spPr>
        <p:txBody>
          <a:bodyPr/>
          <a:lstStyle/>
          <a:p>
            <a:pPr/>
            <a:r>
              <a:t>Capabilities at Galois</a:t>
            </a:r>
          </a:p>
        </p:txBody>
      </p:sp>
      <p:sp>
        <p:nvSpPr>
          <p:cNvPr id="625" name="a course in Rigorous Digital Engineering is being written and will be available to the public…"/>
          <p:cNvSpPr txBox="1"/>
          <p:nvPr>
            <p:ph type="body" idx="22"/>
          </p:nvPr>
        </p:nvSpPr>
        <p:spPr>
          <a:prstGeom prst="rect">
            <a:avLst/>
          </a:prstGeom>
        </p:spPr>
        <p:txBody>
          <a:bodyPr/>
          <a:lstStyle/>
          <a:p>
            <a:pPr/>
            <a:r>
              <a:t>a course in Rigorous Digital Engineering is being written and will be available to the public</a:t>
            </a:r>
          </a:p>
          <a:p>
            <a:pPr lvl="1"/>
            <a:r>
              <a:t>NRC staff are welcome to take the course</a:t>
            </a:r>
          </a:p>
          <a:p>
            <a:pPr/>
            <a:r>
              <a:t>the vast majority of our RDE tools are available as open source or disclosed source</a:t>
            </a:r>
          </a:p>
          <a:p>
            <a:pPr lvl="1"/>
            <a:r>
              <a:t>only hardware-centric RDE tools have more restricted licensing</a:t>
            </a:r>
          </a:p>
          <a:p>
            <a:pPr/>
            <a:r>
              <a:t>Galois or a daughter company will provide support and training for RDE, our products, and products that are used in RDE (commercial, open source, research, etc.)</a:t>
            </a:r>
          </a:p>
        </p:txBody>
      </p:sp>
    </p:spTree>
  </p:cSld>
  <p:clrMapOvr>
    <a:masterClrMapping/>
  </p:clrMapOvr>
  <p:transition xmlns:p14="http://schemas.microsoft.com/office/powerpoint/2010/main" spd="med" advClick="1"/>
</p:sld>
</file>

<file path=ppt/slides/slide1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28" name="More Information"/>
          <p:cNvSpPr txBox="1"/>
          <p:nvPr>
            <p:ph type="body" idx="21"/>
          </p:nvPr>
        </p:nvSpPr>
        <p:spPr>
          <a:xfrm>
            <a:off x="952500" y="0"/>
            <a:ext cx="11099800" cy="1299072"/>
          </a:xfrm>
          <a:prstGeom prst="rect">
            <a:avLst/>
          </a:prstGeom>
        </p:spPr>
        <p:txBody>
          <a:bodyPr/>
          <a:lstStyle/>
          <a:p>
            <a:pPr/>
            <a:r>
              <a:t>More Information</a:t>
            </a:r>
          </a:p>
        </p:txBody>
      </p:sp>
      <p:sp>
        <p:nvSpPr>
          <p:cNvPr id="629" name="Galois  https://galois.com/ &amp; https://lifeatgalois.com/…"/>
          <p:cNvSpPr txBox="1"/>
          <p:nvPr>
            <p:ph type="body" idx="22"/>
          </p:nvPr>
        </p:nvSpPr>
        <p:spPr>
          <a:xfrm>
            <a:off x="731769" y="1446225"/>
            <a:ext cx="11320531" cy="7708042"/>
          </a:xfrm>
          <a:prstGeom prst="rect">
            <a:avLst/>
          </a:prstGeom>
        </p:spPr>
        <p:txBody>
          <a:bodyPr/>
          <a:lstStyle/>
          <a:p>
            <a:pPr marL="395604" indent="-395604" defTabSz="519937">
              <a:spcBef>
                <a:spcPts val="800"/>
              </a:spcBef>
              <a:defRPr sz="3204"/>
            </a:pPr>
            <a:r>
              <a:t>Galois  </a:t>
            </a:r>
            <a:r>
              <a:rPr u="sng">
                <a:solidFill>
                  <a:srgbClr val="0000FF"/>
                </a:solidFill>
                <a:uFill>
                  <a:solidFill>
                    <a:srgbClr val="0000FF"/>
                  </a:solidFill>
                </a:uFill>
                <a:hlinkClick r:id="rId2" invalidUrl="" action="" tgtFrame="" tooltip="" history="1" highlightClick="0" endSnd="0"/>
              </a:rPr>
              <a:t>https://galois.com/</a:t>
            </a:r>
            <a:r>
              <a:t> &amp; </a:t>
            </a:r>
            <a:r>
              <a:rPr u="sng">
                <a:solidFill>
                  <a:srgbClr val="0000FF"/>
                </a:solidFill>
                <a:uFill>
                  <a:solidFill>
                    <a:srgbClr val="0000FF"/>
                  </a:solidFill>
                </a:uFill>
                <a:hlinkClick r:id="rId3" invalidUrl="" action="" tgtFrame="" tooltip="" history="1" highlightClick="0" endSnd="0"/>
              </a:rPr>
              <a:t>https://lifeatgalois.com/</a:t>
            </a:r>
            <a:r>
              <a:t> </a:t>
            </a:r>
          </a:p>
          <a:p>
            <a:pPr marL="395604" indent="-395604" defTabSz="519937">
              <a:spcBef>
                <a:spcPts val="800"/>
              </a:spcBef>
              <a:defRPr sz="3204"/>
            </a:pPr>
            <a:r>
              <a:t>NRC  </a:t>
            </a:r>
            <a:r>
              <a:rPr u="sng">
                <a:solidFill>
                  <a:srgbClr val="0000FF"/>
                </a:solidFill>
                <a:uFill>
                  <a:solidFill>
                    <a:srgbClr val="0000FF"/>
                  </a:solidFill>
                </a:uFill>
                <a:hlinkClick r:id="rId4" invalidUrl="" action="" tgtFrame="" tooltip="" history="1" highlightClick="0" endSnd="0"/>
              </a:rPr>
              <a:t>https://www.nrc.gov/</a:t>
            </a:r>
            <a:r>
              <a:t> </a:t>
            </a:r>
          </a:p>
          <a:p>
            <a:pPr marL="395604" indent="-395604" defTabSz="519937">
              <a:spcBef>
                <a:spcPts val="800"/>
              </a:spcBef>
              <a:defRPr sz="3204"/>
            </a:pPr>
            <a:r>
              <a:t>Cryptol  </a:t>
            </a:r>
            <a:r>
              <a:rPr u="sng">
                <a:solidFill>
                  <a:srgbClr val="0000FF"/>
                </a:solidFill>
                <a:uFill>
                  <a:solidFill>
                    <a:srgbClr val="0000FF"/>
                  </a:solidFill>
                </a:uFill>
                <a:hlinkClick r:id="rId5" invalidUrl="" action="" tgtFrame="" tooltip="" history="1" highlightClick="0" endSnd="0"/>
              </a:rPr>
              <a:t>https://cryptol.net/</a:t>
            </a:r>
          </a:p>
          <a:p>
            <a:pPr marL="395604" indent="-395604" defTabSz="519937">
              <a:spcBef>
                <a:spcPts val="800"/>
              </a:spcBef>
              <a:defRPr sz="3204"/>
            </a:pPr>
            <a:r>
              <a:t>Lando  </a:t>
            </a:r>
            <a:r>
              <a:rPr u="sng">
                <a:solidFill>
                  <a:srgbClr val="0000FF"/>
                </a:solidFill>
                <a:uFill>
                  <a:solidFill>
                    <a:srgbClr val="0000FF"/>
                  </a:solidFill>
                </a:uFill>
                <a:hlinkClick r:id="rId6" invalidUrl="" action="" tgtFrame="" tooltip="" history="1" highlightClick="0" endSnd="0"/>
              </a:rPr>
              <a:t>https://github.com/GaloisInc/BESSPIN-Lando</a:t>
            </a:r>
            <a:r>
              <a:t> </a:t>
            </a:r>
          </a:p>
          <a:p>
            <a:pPr marL="395604" indent="-395604" defTabSz="519937">
              <a:spcBef>
                <a:spcPts val="800"/>
              </a:spcBef>
              <a:defRPr sz="3204"/>
            </a:pPr>
            <a:r>
              <a:t>SAW  </a:t>
            </a:r>
            <a:r>
              <a:rPr u="sng">
                <a:solidFill>
                  <a:srgbClr val="0000FF"/>
                </a:solidFill>
                <a:uFill>
                  <a:solidFill>
                    <a:srgbClr val="0000FF"/>
                  </a:solidFill>
                </a:uFill>
                <a:hlinkClick r:id="rId7" invalidUrl="" action="" tgtFrame="" tooltip="" history="1" highlightClick="0" endSnd="0"/>
              </a:rPr>
              <a:t>https://saw.galois.com/</a:t>
            </a:r>
          </a:p>
          <a:p>
            <a:pPr marL="395604" indent="-395604" defTabSz="519937">
              <a:spcBef>
                <a:spcPts val="800"/>
              </a:spcBef>
              <a:defRPr sz="3204"/>
            </a:pPr>
            <a:r>
              <a:t>Frama-C  </a:t>
            </a:r>
            <a:r>
              <a:rPr u="sng">
                <a:solidFill>
                  <a:srgbClr val="0000FF"/>
                </a:solidFill>
                <a:uFill>
                  <a:solidFill>
                    <a:srgbClr val="0000FF"/>
                  </a:solidFill>
                </a:uFill>
                <a:hlinkClick r:id="rId8" invalidUrl="" action="" tgtFrame="" tooltip="" history="1" highlightClick="0" endSnd="0"/>
              </a:rPr>
              <a:t>https://frama-c.com/</a:t>
            </a:r>
            <a:r>
              <a:t> </a:t>
            </a:r>
          </a:p>
          <a:p>
            <a:pPr marL="395604" indent="-395604" defTabSz="519937">
              <a:spcBef>
                <a:spcPts val="800"/>
              </a:spcBef>
              <a:defRPr sz="3204"/>
            </a:pPr>
            <a:r>
              <a:t>ACSL  </a:t>
            </a:r>
            <a:r>
              <a:rPr u="sng">
                <a:solidFill>
                  <a:srgbClr val="0000FF"/>
                </a:solidFill>
                <a:uFill>
                  <a:solidFill>
                    <a:srgbClr val="0000FF"/>
                  </a:solidFill>
                </a:uFill>
                <a:hlinkClick r:id="rId9" invalidUrl="" action="" tgtFrame="" tooltip="" history="1" highlightClick="0" endSnd="0"/>
              </a:rPr>
              <a:t>https://frama-c.com/html/acsl.html</a:t>
            </a:r>
            <a:r>
              <a:t> </a:t>
            </a:r>
          </a:p>
          <a:p>
            <a:pPr marL="395604" indent="-395604" defTabSz="519937">
              <a:spcBef>
                <a:spcPts val="800"/>
              </a:spcBef>
              <a:defRPr sz="3204"/>
            </a:pPr>
            <a:r>
              <a:t>FRET  </a:t>
            </a:r>
            <a:r>
              <a:rPr u="sng">
                <a:solidFill>
                  <a:srgbClr val="0000FF"/>
                </a:solidFill>
                <a:uFill>
                  <a:solidFill>
                    <a:srgbClr val="0000FF"/>
                  </a:solidFill>
                </a:uFill>
                <a:hlinkClick r:id="rId10" invalidUrl="" action="" tgtFrame="" tooltip="" history="1" highlightClick="0" endSnd="0"/>
              </a:rPr>
              <a:t>https://ti.arc.nasa.gov/tech/rse/research/fret/</a:t>
            </a:r>
            <a:r>
              <a:t> </a:t>
            </a:r>
          </a:p>
          <a:p>
            <a:pPr marL="395604" indent="-395604" defTabSz="519937">
              <a:spcBef>
                <a:spcPts val="800"/>
              </a:spcBef>
              <a:defRPr sz="3204"/>
            </a:pPr>
            <a:r>
              <a:t>Yosys  </a:t>
            </a:r>
            <a:r>
              <a:rPr u="sng">
                <a:solidFill>
                  <a:srgbClr val="0000FF"/>
                </a:solidFill>
                <a:uFill>
                  <a:solidFill>
                    <a:srgbClr val="0000FF"/>
                  </a:solidFill>
                </a:uFill>
                <a:hlinkClick r:id="rId11" invalidUrl="" action="" tgtFrame="" tooltip="" history="1" highlightClick="0" endSnd="0"/>
              </a:rPr>
              <a:t>https://www.yosyshq.com/</a:t>
            </a:r>
            <a:r>
              <a:t> </a:t>
            </a:r>
          </a:p>
          <a:p>
            <a:pPr marL="395604" indent="-395604" defTabSz="519937">
              <a:spcBef>
                <a:spcPts val="800"/>
              </a:spcBef>
              <a:defRPr sz="3204"/>
            </a:pPr>
            <a:r>
              <a:t>Coq  </a:t>
            </a:r>
            <a:r>
              <a:rPr u="sng">
                <a:solidFill>
                  <a:srgbClr val="0000FF"/>
                </a:solidFill>
                <a:uFill>
                  <a:solidFill>
                    <a:srgbClr val="0000FF"/>
                  </a:solidFill>
                </a:uFill>
                <a:hlinkClick r:id="rId12" invalidUrl="" action="" tgtFrame="" tooltip="" history="1" highlightClick="0" endSnd="0"/>
              </a:rPr>
              <a:t>https://coq.inria.fr/</a:t>
            </a:r>
            <a:r>
              <a:t> </a:t>
            </a:r>
          </a:p>
          <a:p>
            <a:pPr marL="395604" indent="-395604" defTabSz="519937">
              <a:spcBef>
                <a:spcPts val="800"/>
              </a:spcBef>
              <a:defRPr sz="3204"/>
            </a:pPr>
            <a:r>
              <a:t>PVS  </a:t>
            </a:r>
            <a:r>
              <a:rPr u="sng">
                <a:solidFill>
                  <a:srgbClr val="0000FF"/>
                </a:solidFill>
                <a:uFill>
                  <a:solidFill>
                    <a:srgbClr val="0000FF"/>
                  </a:solidFill>
                </a:uFill>
                <a:hlinkClick r:id="rId13" invalidUrl="" action="" tgtFrame="" tooltip="" history="1" highlightClick="0" endSnd="0"/>
              </a:rPr>
              <a:t>https://pvs.csl.sri.com/</a:t>
            </a:r>
            <a:r>
              <a:t> </a:t>
            </a:r>
          </a:p>
          <a:p>
            <a:pPr marL="395604" indent="-395604" defTabSz="519937">
              <a:spcBef>
                <a:spcPts val="800"/>
              </a:spcBef>
              <a:defRPr sz="3204"/>
            </a:pPr>
            <a:r>
              <a:t>Galois is hiring in this R&amp;D area! </a:t>
            </a:r>
            <a:r>
              <a:rPr u="sng">
                <a:solidFill>
                  <a:srgbClr val="0000FF"/>
                </a:solidFill>
                <a:uFill>
                  <a:solidFill>
                    <a:srgbClr val="0000FF"/>
                  </a:solidFill>
                </a:uFill>
                <a:hlinkClick r:id="rId14" invalidUrl="" action="" tgtFrame="" tooltip="" history="1" highlightClick="0" endSnd="0"/>
              </a:rPr>
              <a:t>https://galois.com/careers/</a:t>
            </a:r>
            <a:r>
              <a:t>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2" name="The Basic Facts of MBE"/>
          <p:cNvSpPr txBox="1"/>
          <p:nvPr>
            <p:ph type="body" idx="21"/>
          </p:nvPr>
        </p:nvSpPr>
        <p:spPr>
          <a:prstGeom prst="rect">
            <a:avLst/>
          </a:prstGeom>
        </p:spPr>
        <p:txBody>
          <a:bodyPr/>
          <a:lstStyle/>
          <a:p>
            <a:pPr/>
            <a:r>
              <a:t>The Basic Facts of MBE</a:t>
            </a:r>
          </a:p>
        </p:txBody>
      </p:sp>
      <p:sp>
        <p:nvSpPr>
          <p:cNvPr id="143" name="MBE is not a panacea, a silver bullet, or a joke…"/>
          <p:cNvSpPr txBox="1"/>
          <p:nvPr>
            <p:ph type="body" idx="22"/>
          </p:nvPr>
        </p:nvSpPr>
        <p:spPr>
          <a:prstGeom prst="rect">
            <a:avLst/>
          </a:prstGeom>
        </p:spPr>
        <p:txBody>
          <a:bodyPr/>
          <a:lstStyle/>
          <a:p>
            <a:pPr/>
            <a:r>
              <a:t>MBE is not a panacea, a silver bullet, or a joke</a:t>
            </a:r>
          </a:p>
          <a:p>
            <a:pPr/>
            <a:r>
              <a:t>its use on a project says very little, other than the project team uses moderately advanced tools</a:t>
            </a:r>
            <a:br/>
          </a:p>
          <a:p>
            <a:pPr/>
            <a:r>
              <a:t>MBE often means, at least, that…</a:t>
            </a:r>
          </a:p>
          <a:p>
            <a:pPr lvl="1"/>
            <a:r>
              <a:t>some abstractions are written down that describe a system under development</a:t>
            </a:r>
          </a:p>
          <a:p>
            <a:pPr lvl="1"/>
            <a:r>
              <a:t>repetitive, boilerplate code that programmers are prone to get wrong is automatically generated</a:t>
            </a:r>
          </a:p>
          <a:p>
            <a:pPr lvl="1"/>
            <a:r>
              <a:t>the environment in which a system operates and evolves is taken into account</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6" name="Engineering in the 2020s"/>
          <p:cNvSpPr txBox="1"/>
          <p:nvPr>
            <p:ph type="body" idx="21"/>
          </p:nvPr>
        </p:nvSpPr>
        <p:spPr>
          <a:prstGeom prst="rect">
            <a:avLst/>
          </a:prstGeom>
        </p:spPr>
        <p:txBody>
          <a:bodyPr/>
          <a:lstStyle/>
          <a:p>
            <a:pPr/>
            <a:r>
              <a:t>Engineering in the 2020s</a:t>
            </a:r>
          </a:p>
        </p:txBody>
      </p:sp>
      <p:sp>
        <p:nvSpPr>
          <p:cNvPr id="147" name="engineering today, especially for embedded systems, looks a lot like it did in the 90s…"/>
          <p:cNvSpPr txBox="1"/>
          <p:nvPr>
            <p:ph type="body" idx="22"/>
          </p:nvPr>
        </p:nvSpPr>
        <p:spPr>
          <a:xfrm>
            <a:off x="1009768" y="1672034"/>
            <a:ext cx="10985264" cy="7510424"/>
          </a:xfrm>
          <a:prstGeom prst="rect">
            <a:avLst/>
          </a:prstGeom>
        </p:spPr>
        <p:txBody>
          <a:bodyPr/>
          <a:lstStyle/>
          <a:p>
            <a:pPr marL="368934" indent="-368934" defTabSz="484886">
              <a:spcBef>
                <a:spcPts val="800"/>
              </a:spcBef>
              <a:defRPr sz="2988"/>
            </a:pPr>
            <a:r>
              <a:t>engineering today, especially for embedded systems, looks a lot like it did in the 90s</a:t>
            </a:r>
          </a:p>
          <a:p>
            <a:pPr marL="368934" indent="-368934" defTabSz="484886">
              <a:spcBef>
                <a:spcPts val="800"/>
              </a:spcBef>
              <a:defRPr sz="2988"/>
            </a:pPr>
            <a:r>
              <a:t>programmers like to program, and docs are often out-of-date</a:t>
            </a:r>
          </a:p>
          <a:p>
            <a:pPr marL="368934" indent="-368934" defTabSz="484886">
              <a:spcBef>
                <a:spcPts val="800"/>
              </a:spcBef>
              <a:defRPr sz="2988"/>
            </a:pPr>
            <a:r>
              <a:t>abstractions taught in CS, ME, and CE programs are rarely used in creating systems</a:t>
            </a:r>
          </a:p>
          <a:p>
            <a:pPr marL="368934" indent="-368934" defTabSz="484886">
              <a:spcBef>
                <a:spcPts val="800"/>
              </a:spcBef>
              <a:defRPr sz="2988"/>
            </a:pPr>
            <a:r>
              <a:t>the C programming language and antique ISAs (e.g., x86 and ARM) are in widespread use</a:t>
            </a:r>
          </a:p>
          <a:p>
            <a:pPr marL="368934" indent="-368934" defTabSz="484886">
              <a:spcBef>
                <a:spcPts val="800"/>
              </a:spcBef>
              <a:defRPr sz="2988"/>
            </a:pPr>
            <a:r>
              <a:t>hardware design languages (HDLs) standardized twenty years ago (e.g., SystemVerilog) are still not widely adopted, and hardware engineers are loath to learn new HDLs (Chisel, BSV, SystemC, many others)</a:t>
            </a:r>
          </a:p>
          <a:p>
            <a:pPr marL="368934" indent="-368934" defTabSz="484886">
              <a:spcBef>
                <a:spcPts val="800"/>
              </a:spcBef>
              <a:defRPr sz="2988"/>
            </a:pPr>
            <a:r>
              <a:t>rigorous specifications (even assertions) are unheard of, especially anything formal</a:t>
            </a:r>
          </a:p>
          <a:p>
            <a:pPr marL="368934" indent="-368934" defTabSz="484886">
              <a:spcBef>
                <a:spcPts val="800"/>
              </a:spcBef>
              <a:defRPr sz="2988"/>
            </a:pPr>
            <a:r>
              <a:t>hardware engineers still use hardware print statements, debuggers, and laborious testing to check correctness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0" name="Novel Improvements"/>
          <p:cNvSpPr txBox="1"/>
          <p:nvPr>
            <p:ph type="body" idx="21"/>
          </p:nvPr>
        </p:nvSpPr>
        <p:spPr>
          <a:prstGeom prst="rect">
            <a:avLst/>
          </a:prstGeom>
        </p:spPr>
        <p:txBody>
          <a:bodyPr/>
          <a:lstStyle/>
          <a:p>
            <a:pPr/>
            <a:r>
              <a:t>Novel Improvements</a:t>
            </a:r>
          </a:p>
        </p:txBody>
      </p:sp>
      <p:sp>
        <p:nvSpPr>
          <p:cNvPr id="151" name="hardware is faster and cheaper than ever…"/>
          <p:cNvSpPr txBox="1"/>
          <p:nvPr>
            <p:ph type="body" idx="22"/>
          </p:nvPr>
        </p:nvSpPr>
        <p:spPr>
          <a:prstGeom prst="rect">
            <a:avLst/>
          </a:prstGeom>
        </p:spPr>
        <p:txBody>
          <a:bodyPr/>
          <a:lstStyle/>
          <a:p>
            <a:pPr marL="431164" indent="-431164" defTabSz="566674">
              <a:spcBef>
                <a:spcPts val="900"/>
              </a:spcBef>
              <a:defRPr sz="3492"/>
            </a:pPr>
            <a:r>
              <a:t>hardware is faster and cheaper than ever</a:t>
            </a:r>
          </a:p>
          <a:p>
            <a:pPr marL="431164" indent="-431164" defTabSz="566674">
              <a:spcBef>
                <a:spcPts val="900"/>
              </a:spcBef>
              <a:defRPr sz="3492"/>
            </a:pPr>
            <a:r>
              <a:t>new languages that are great for safe embedded software engineering are breaking through (cf Rust)</a:t>
            </a:r>
          </a:p>
          <a:p>
            <a:pPr marL="431164" indent="-431164" defTabSz="566674">
              <a:spcBef>
                <a:spcPts val="900"/>
              </a:spcBef>
              <a:defRPr sz="3492"/>
            </a:pPr>
            <a:r>
              <a:t>a new open, unencumbered Instruction Set Architecture (ISA) called RISC-V has catalyzed an explosion of novel hardware design for the masses</a:t>
            </a:r>
          </a:p>
          <a:p>
            <a:pPr marL="431164" indent="-431164" defTabSz="566674">
              <a:spcBef>
                <a:spcPts val="900"/>
              </a:spcBef>
              <a:defRPr sz="3492"/>
            </a:pPr>
            <a:r>
              <a:t>open hardware has become respected</a:t>
            </a:r>
          </a:p>
          <a:p>
            <a:pPr marL="431164" indent="-431164" defTabSz="566674">
              <a:spcBef>
                <a:spcPts val="900"/>
              </a:spcBef>
              <a:defRPr sz="3492"/>
            </a:pPr>
            <a:r>
              <a:t>reprogrammable hardware (e.g., FPGAs) is widely available, well-understood, and adopted</a:t>
            </a:r>
          </a:p>
          <a:p>
            <a:pPr marL="431164" indent="-431164" defTabSz="566674">
              <a:spcBef>
                <a:spcPts val="900"/>
              </a:spcBef>
              <a:defRPr sz="3492"/>
            </a:pPr>
            <a:r>
              <a:t>Domain Specific Languages (DSLs) and Domain Specific Architectures (DSAs) have proliferated and increased productivity and quality</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4" name="Typical Set of MBE Technologies"/>
          <p:cNvSpPr txBox="1"/>
          <p:nvPr>
            <p:ph type="body" idx="21"/>
          </p:nvPr>
        </p:nvSpPr>
        <p:spPr>
          <a:prstGeom prst="rect">
            <a:avLst/>
          </a:prstGeom>
        </p:spPr>
        <p:txBody>
          <a:bodyPr/>
          <a:lstStyle>
            <a:lvl1pPr defTabSz="554990">
              <a:defRPr sz="5700"/>
            </a:lvl1pPr>
          </a:lstStyle>
          <a:p>
            <a:pPr/>
            <a:r>
              <a:t>Typical Set of MBE Technologies</a:t>
            </a:r>
          </a:p>
        </p:txBody>
      </p:sp>
      <p:sp>
        <p:nvSpPr>
          <p:cNvPr id="155" name="modeling languages…"/>
          <p:cNvSpPr txBox="1"/>
          <p:nvPr>
            <p:ph type="body" idx="22"/>
          </p:nvPr>
        </p:nvSpPr>
        <p:spPr>
          <a:prstGeom prst="rect">
            <a:avLst/>
          </a:prstGeom>
        </p:spPr>
        <p:txBody>
          <a:bodyPr/>
          <a:lstStyle/>
          <a:p>
            <a:pPr marL="431164" indent="-431164" defTabSz="566674">
              <a:spcBef>
                <a:spcPts val="900"/>
              </a:spcBef>
              <a:defRPr b="1" sz="3492"/>
            </a:pPr>
            <a:r>
              <a:t>modeling languages</a:t>
            </a:r>
          </a:p>
          <a:p>
            <a:pPr lvl="1" marL="862330" indent="-431165" defTabSz="566674">
              <a:spcBef>
                <a:spcPts val="900"/>
              </a:spcBef>
              <a:defRPr sz="3492"/>
            </a:pPr>
            <a:r>
              <a:t>UML: Unified Modeling Language</a:t>
            </a:r>
          </a:p>
          <a:p>
            <a:pPr lvl="1" marL="862330" indent="-431165" defTabSz="566674">
              <a:spcBef>
                <a:spcPts val="900"/>
              </a:spcBef>
              <a:defRPr sz="3492"/>
            </a:pPr>
            <a:r>
              <a:t>AADL: Architecture Analysis &amp; Design Language</a:t>
            </a:r>
          </a:p>
          <a:p>
            <a:pPr lvl="1" marL="862330" indent="-431165" defTabSz="566674">
              <a:spcBef>
                <a:spcPts val="900"/>
              </a:spcBef>
              <a:defRPr sz="3492"/>
            </a:pPr>
            <a:r>
              <a:t>SysML: System Modeling Language</a:t>
            </a:r>
          </a:p>
          <a:p>
            <a:pPr marL="431164" indent="-431164" defTabSz="566674">
              <a:spcBef>
                <a:spcPts val="900"/>
              </a:spcBef>
              <a:defRPr b="1" sz="3492"/>
            </a:pPr>
            <a:r>
              <a:t>modeling environments</a:t>
            </a:r>
          </a:p>
          <a:p>
            <a:pPr lvl="1" marL="862330" indent="-431165" defTabSz="566674">
              <a:spcBef>
                <a:spcPts val="900"/>
              </a:spcBef>
              <a:defRPr sz="3492"/>
            </a:pPr>
            <a:r>
              <a:t>IBM Rational Software, Dassault Systems Cameo, Eclipse Software Foundation’s Eclipse, </a:t>
            </a:r>
            <a:br/>
            <a:r>
              <a:t>NI LabVIEW, Vitech’s GENESYS, MathWorks System Composer, MATLAB, and Simulink, Sparx Systems Enterprise Architecture, OpenMBEE, Ansys ModelCenter and SCADE, BigLever onePLE</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8" name="Typical Set of MBE Technologies"/>
          <p:cNvSpPr txBox="1"/>
          <p:nvPr>
            <p:ph type="body" idx="21"/>
          </p:nvPr>
        </p:nvSpPr>
        <p:spPr>
          <a:prstGeom prst="rect">
            <a:avLst/>
          </a:prstGeom>
        </p:spPr>
        <p:txBody>
          <a:bodyPr/>
          <a:lstStyle>
            <a:lvl1pPr defTabSz="554990">
              <a:defRPr sz="5700"/>
            </a:lvl1pPr>
          </a:lstStyle>
          <a:p>
            <a:pPr/>
            <a:r>
              <a:t>Typical Set of MBE Technologies</a:t>
            </a:r>
          </a:p>
        </p:txBody>
      </p:sp>
      <p:sp>
        <p:nvSpPr>
          <p:cNvPr id="159" name="programming languages such as……"/>
          <p:cNvSpPr txBox="1"/>
          <p:nvPr>
            <p:ph type="body" idx="22"/>
          </p:nvPr>
        </p:nvSpPr>
        <p:spPr>
          <a:xfrm>
            <a:off x="614204" y="1824613"/>
            <a:ext cx="11776392" cy="7205266"/>
          </a:xfrm>
          <a:prstGeom prst="rect">
            <a:avLst/>
          </a:prstGeom>
        </p:spPr>
        <p:txBody>
          <a:bodyPr/>
          <a:lstStyle/>
          <a:p>
            <a:pPr marL="382269" indent="-382269" defTabSz="502412">
              <a:spcBef>
                <a:spcPts val="800"/>
              </a:spcBef>
              <a:defRPr b="1" sz="3096"/>
            </a:pPr>
            <a:r>
              <a:t>programming languages</a:t>
            </a:r>
            <a:r>
              <a:rPr b="0"/>
              <a:t> such as…</a:t>
            </a:r>
          </a:p>
          <a:p>
            <a:pPr lvl="1" marL="764540" indent="-382270" defTabSz="502412">
              <a:spcBef>
                <a:spcPts val="800"/>
              </a:spcBef>
              <a:defRPr sz="3096"/>
            </a:pPr>
            <a:r>
              <a:t>various subsets of C (MISRA, verifiable)</a:t>
            </a:r>
          </a:p>
          <a:p>
            <a:pPr lvl="1" marL="764540" indent="-382270" defTabSz="502412">
              <a:spcBef>
                <a:spcPts val="800"/>
              </a:spcBef>
              <a:defRPr sz="3096"/>
            </a:pPr>
            <a:r>
              <a:t>Rust, Safety-critical Java, SPARK</a:t>
            </a:r>
          </a:p>
          <a:p>
            <a:pPr marL="382269" indent="-382269" defTabSz="502412">
              <a:spcBef>
                <a:spcPts val="800"/>
              </a:spcBef>
              <a:defRPr sz="3096"/>
            </a:pPr>
            <a:r>
              <a:rPr b="1"/>
              <a:t>reasoning tools</a:t>
            </a:r>
            <a:r>
              <a:t> available from…</a:t>
            </a:r>
          </a:p>
          <a:p>
            <a:pPr lvl="1" marL="764540" indent="-382270" defTabSz="502412">
              <a:spcBef>
                <a:spcPts val="800"/>
              </a:spcBef>
              <a:defRPr sz="3096"/>
            </a:pPr>
            <a:r>
              <a:t>AbsInt, Galois, Microsoft, GrammaTech, Perforce, Parasoft, MathWorks, SonarSource, Ansys, Cadence, Synopsys, Siemens</a:t>
            </a:r>
          </a:p>
          <a:p>
            <a:pPr marL="382269" indent="-382269" defTabSz="502412">
              <a:spcBef>
                <a:spcPts val="800"/>
              </a:spcBef>
              <a:defRPr b="1" sz="3096"/>
            </a:pPr>
            <a:r>
              <a:t>specification languages</a:t>
            </a:r>
            <a:r>
              <a:rPr b="0"/>
              <a:t> such as…</a:t>
            </a:r>
          </a:p>
          <a:p>
            <a:pPr lvl="1" marL="764540" indent="-382270" defTabSz="502412">
              <a:spcBef>
                <a:spcPts val="800"/>
              </a:spcBef>
              <a:defRPr sz="3096"/>
            </a:pPr>
            <a:r>
              <a:t>MATLAB, Simulink, SCADE, Statecharts, Java Modeling Language, CodeContracts, Cryptol, SystemVerilog Assertions</a:t>
            </a:r>
          </a:p>
          <a:p>
            <a:pPr marL="382269" indent="-382269" defTabSz="502412">
              <a:spcBef>
                <a:spcPts val="800"/>
              </a:spcBef>
              <a:defRPr sz="3096"/>
            </a:pPr>
            <a:r>
              <a:rPr b="1"/>
              <a:t>operating systems</a:t>
            </a:r>
            <a:r>
              <a:t> available from…</a:t>
            </a:r>
          </a:p>
          <a:p>
            <a:pPr lvl="1" marL="764540" indent="-382270" defTabSz="502412">
              <a:spcBef>
                <a:spcPts val="800"/>
              </a:spcBef>
              <a:defRPr sz="3096"/>
            </a:pPr>
            <a:r>
              <a:t>Green Hills Software, Wind River, seL4 Foundation, etc.</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2" name="MBE Technologies That Really Work"/>
          <p:cNvSpPr txBox="1"/>
          <p:nvPr>
            <p:ph type="body" idx="21"/>
          </p:nvPr>
        </p:nvSpPr>
        <p:spPr>
          <a:prstGeom prst="rect">
            <a:avLst/>
          </a:prstGeom>
        </p:spPr>
        <p:txBody>
          <a:bodyPr/>
          <a:lstStyle>
            <a:lvl1pPr defTabSz="502412">
              <a:defRPr sz="5160"/>
            </a:lvl1pPr>
          </a:lstStyle>
          <a:p>
            <a:pPr/>
            <a:r>
              <a:t>MBE Technologies That Really Work</a:t>
            </a:r>
          </a:p>
        </p:txBody>
      </p:sp>
      <p:sp>
        <p:nvSpPr>
          <p:cNvPr id="163" name="data modeling and database generation, evolution, and management (Ruby on Rails and other tools)…"/>
          <p:cNvSpPr txBox="1"/>
          <p:nvPr>
            <p:ph type="body" idx="22"/>
          </p:nvPr>
        </p:nvSpPr>
        <p:spPr>
          <a:prstGeom prst="rect">
            <a:avLst/>
          </a:prstGeom>
        </p:spPr>
        <p:txBody>
          <a:bodyPr/>
          <a:lstStyle/>
          <a:p>
            <a:pPr marL="404494" indent="-404494" defTabSz="531622">
              <a:spcBef>
                <a:spcPts val="900"/>
              </a:spcBef>
              <a:defRPr sz="3276"/>
            </a:pPr>
            <a:r>
              <a:t>data modeling and database generation, evolution, and management (Ruby on Rails and other tools)</a:t>
            </a:r>
          </a:p>
          <a:p>
            <a:pPr marL="404494" indent="-404494" defTabSz="531622">
              <a:spcBef>
                <a:spcPts val="900"/>
              </a:spcBef>
              <a:defRPr sz="3276"/>
            </a:pPr>
            <a:r>
              <a:t>user interface design and behavior (e.g., Apple’s Xcode, numerous tools/frameworks for Web 2.0)</a:t>
            </a:r>
          </a:p>
          <a:p>
            <a:pPr marL="404494" indent="-404494" defTabSz="531622">
              <a:spcBef>
                <a:spcPts val="900"/>
              </a:spcBef>
              <a:defRPr sz="3276"/>
            </a:pPr>
            <a:r>
              <a:t>lexer and parser generators for language design (e.g., ANTLR, yacc/bison, flex/lex, XText, MPS) </a:t>
            </a:r>
          </a:p>
          <a:p>
            <a:pPr marL="404494" indent="-404494" defTabSz="531622">
              <a:spcBef>
                <a:spcPts val="900"/>
              </a:spcBef>
              <a:defRPr sz="3276"/>
            </a:pPr>
            <a:r>
              <a:t>algorithm and protocol specification and reasoning systems (e.g., Cryptol, F*, Ivy, ProVerif, CryptoVerif, FDR)</a:t>
            </a:r>
          </a:p>
          <a:p>
            <a:pPr marL="404494" indent="-404494" defTabSz="531622">
              <a:spcBef>
                <a:spcPts val="900"/>
              </a:spcBef>
              <a:defRPr sz="3276"/>
            </a:pPr>
            <a:r>
              <a:t>Design-by-Contract and assurance of software (SPARK, JML, CodeContracts, Dafny, Kotlin)</a:t>
            </a:r>
          </a:p>
          <a:p>
            <a:pPr marL="404494" indent="-404494" defTabSz="531622">
              <a:spcBef>
                <a:spcPts val="900"/>
              </a:spcBef>
              <a:defRPr sz="3276"/>
            </a:pPr>
            <a:r>
              <a:t>Design-by-Contract and assurance of hardware (SVA, BlueCheck, OneSpin, Jasper, Formality, etc.)</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Text Placeholder 2"/>
          <p:cNvSpPr txBox="1"/>
          <p:nvPr>
            <p:ph type="body" sz="quarter" idx="1"/>
          </p:nvPr>
        </p:nvSpPr>
        <p:spPr>
          <a:xfrm>
            <a:off x="533552" y="1740818"/>
            <a:ext cx="3816025" cy="719318"/>
          </a:xfrm>
          <a:prstGeom prst="rect">
            <a:avLst/>
          </a:prstGeom>
        </p:spPr>
        <p:txBody>
          <a:bodyPr/>
          <a:lstStyle/>
          <a:p>
            <a:pPr>
              <a:spcBef>
                <a:spcPts val="1700"/>
              </a:spcBef>
              <a:defRPr sz="1400">
                <a:latin typeface="+mn-lt"/>
                <a:ea typeface="+mn-ea"/>
                <a:cs typeface="+mn-cs"/>
                <a:sym typeface="Helvetica"/>
              </a:defRPr>
            </a:pPr>
            <a:r>
              <a:t>Advancing computer science R&amp;D</a:t>
            </a:r>
            <a:br/>
            <a:r>
              <a:t>Creating </a:t>
            </a:r>
            <a:r>
              <a:rPr>
                <a:solidFill>
                  <a:srgbClr val="FFC32E"/>
                </a:solidFill>
              </a:rPr>
              <a:t>trustworthiness </a:t>
            </a:r>
            <a:r>
              <a:t>in critical systems</a:t>
            </a:r>
          </a:p>
        </p:txBody>
      </p:sp>
      <p:pic>
        <p:nvPicPr>
          <p:cNvPr id="63" name="Picture 8" descr="Picture 8"/>
          <p:cNvPicPr>
            <a:picLocks noChangeAspect="1"/>
          </p:cNvPicPr>
          <p:nvPr/>
        </p:nvPicPr>
        <p:blipFill>
          <a:blip r:embed="rId3">
            <a:extLst/>
          </a:blip>
          <a:stretch>
            <a:fillRect/>
          </a:stretch>
        </p:blipFill>
        <p:spPr>
          <a:xfrm>
            <a:off x="654768" y="832538"/>
            <a:ext cx="2416146" cy="632765"/>
          </a:xfrm>
          <a:prstGeom prst="rect">
            <a:avLst/>
          </a:prstGeom>
          <a:ln w="12700">
            <a:miter lim="400000"/>
          </a:ln>
        </p:spPr>
      </p:pic>
      <p:sp>
        <p:nvSpPr>
          <p:cNvPr id="64" name="Rectangle 6"/>
          <p:cNvSpPr txBox="1"/>
          <p:nvPr/>
        </p:nvSpPr>
        <p:spPr>
          <a:xfrm>
            <a:off x="1293968" y="3294785"/>
            <a:ext cx="1506214" cy="9682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lgn="ctr">
              <a:defRPr b="0" sz="1800">
                <a:solidFill>
                  <a:srgbClr val="FFFFFF"/>
                </a:solidFill>
              </a:defRPr>
            </a:pPr>
            <a:r>
              <a:t>DARPA</a:t>
            </a:r>
            <a:br/>
            <a:br/>
            <a:r>
              <a:t>AMAZON</a:t>
            </a:r>
          </a:p>
        </p:txBody>
      </p:sp>
      <p:sp>
        <p:nvSpPr>
          <p:cNvPr id="65" name="Rectangle 13"/>
          <p:cNvSpPr txBox="1"/>
          <p:nvPr/>
        </p:nvSpPr>
        <p:spPr>
          <a:xfrm>
            <a:off x="667276" y="3294785"/>
            <a:ext cx="1669841" cy="9682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1800">
                <a:solidFill>
                  <a:srgbClr val="FFFFFF"/>
                </a:solidFill>
              </a:defRPr>
            </a:pPr>
            <a:r>
              <a:t>DOE</a:t>
            </a:r>
            <a:br/>
            <a:br/>
            <a:r>
              <a:t>DHS</a:t>
            </a:r>
          </a:p>
        </p:txBody>
      </p:sp>
      <p:sp>
        <p:nvSpPr>
          <p:cNvPr id="66" name="Rectangle 14"/>
          <p:cNvSpPr txBox="1"/>
          <p:nvPr/>
        </p:nvSpPr>
        <p:spPr>
          <a:xfrm>
            <a:off x="2822715" y="3294785"/>
            <a:ext cx="805549" cy="9682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lgn="r">
              <a:defRPr b="0" sz="1800">
                <a:solidFill>
                  <a:srgbClr val="FFFFFF"/>
                </a:solidFill>
              </a:defRPr>
            </a:pPr>
            <a:r>
              <a:t>NASA</a:t>
            </a:r>
            <a:br/>
            <a:br/>
            <a:r>
              <a:t>NIST</a:t>
            </a:r>
          </a:p>
        </p:txBody>
      </p:sp>
      <p:sp>
        <p:nvSpPr>
          <p:cNvPr id="67" name="Text Placeholder 1"/>
          <p:cNvSpPr txBox="1"/>
          <p:nvPr/>
        </p:nvSpPr>
        <p:spPr>
          <a:xfrm>
            <a:off x="883435" y="5519270"/>
            <a:ext cx="5113661" cy="2966044"/>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spcBef>
                <a:spcPts val="400"/>
              </a:spcBef>
              <a:defRPr sz="1800">
                <a:solidFill>
                  <a:srgbClr val="FFC32E"/>
                </a:solidFill>
              </a:defRPr>
            </a:pPr>
            <a:r>
              <a:t>No managers</a:t>
            </a:r>
            <a:endParaRPr>
              <a:solidFill>
                <a:srgbClr val="FFFFFF"/>
              </a:solidFill>
            </a:endParaRPr>
          </a:p>
          <a:p>
            <a:pPr>
              <a:spcBef>
                <a:spcPts val="400"/>
              </a:spcBef>
              <a:defRPr b="0" sz="1600">
                <a:solidFill>
                  <a:srgbClr val="FFFFFF"/>
                </a:solidFill>
              </a:defRPr>
            </a:pPr>
            <a:r>
              <a:t>We have no fixed hierarchy of rigid positions and titles, and no traditional managers.</a:t>
            </a:r>
            <a:endParaRPr b="1" sz="1800"/>
          </a:p>
          <a:p>
            <a:pPr>
              <a:spcBef>
                <a:spcPts val="400"/>
              </a:spcBef>
              <a:defRPr sz="1600">
                <a:solidFill>
                  <a:srgbClr val="FFFFFF"/>
                </a:solidFill>
              </a:defRPr>
            </a:pPr>
          </a:p>
          <a:p>
            <a:pPr>
              <a:spcBef>
                <a:spcPts val="400"/>
              </a:spcBef>
              <a:defRPr sz="1800">
                <a:solidFill>
                  <a:srgbClr val="FFC32E"/>
                </a:solidFill>
              </a:defRPr>
            </a:pPr>
            <a:r>
              <a:t>Choose your work</a:t>
            </a:r>
          </a:p>
          <a:p>
            <a:pPr>
              <a:spcBef>
                <a:spcPts val="400"/>
              </a:spcBef>
              <a:defRPr b="0" sz="1600">
                <a:solidFill>
                  <a:srgbClr val="FFFFFF"/>
                </a:solidFill>
              </a:defRPr>
            </a:pPr>
            <a:r>
              <a:t>Research engineers choose the projects they work on, and move freely between projects depending on personal interests and career goals.</a:t>
            </a:r>
          </a:p>
          <a:p>
            <a:pPr>
              <a:spcBef>
                <a:spcPts val="400"/>
              </a:spcBef>
              <a:defRPr sz="1600">
                <a:solidFill>
                  <a:srgbClr val="FFFFFF"/>
                </a:solidFill>
              </a:defRPr>
            </a:pPr>
          </a:p>
        </p:txBody>
      </p:sp>
      <p:sp>
        <p:nvSpPr>
          <p:cNvPr id="68" name="Text Placeholder 1"/>
          <p:cNvSpPr txBox="1"/>
          <p:nvPr/>
        </p:nvSpPr>
        <p:spPr>
          <a:xfrm>
            <a:off x="6432365" y="5519270"/>
            <a:ext cx="5561607" cy="2362066"/>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spcBef>
                <a:spcPts val="400"/>
              </a:spcBef>
              <a:defRPr sz="1800">
                <a:solidFill>
                  <a:srgbClr val="FFC32E"/>
                </a:solidFill>
              </a:defRPr>
            </a:pPr>
            <a:r>
              <a:t>Radical transparency</a:t>
            </a:r>
            <a:endParaRPr>
              <a:solidFill>
                <a:srgbClr val="FFFFFF"/>
              </a:solidFill>
            </a:endParaRPr>
          </a:p>
          <a:p>
            <a:pPr>
              <a:spcBef>
                <a:spcPts val="400"/>
              </a:spcBef>
              <a:defRPr b="0" sz="1600">
                <a:solidFill>
                  <a:srgbClr val="FFFFFF"/>
                </a:solidFill>
              </a:defRPr>
            </a:pPr>
            <a:r>
              <a:t>Everything is transparent by default: company financials, decision making, open meetings, and even salaries.</a:t>
            </a:r>
            <a:endParaRPr b="1" sz="1800"/>
          </a:p>
          <a:p>
            <a:pPr>
              <a:spcBef>
                <a:spcPts val="400"/>
              </a:spcBef>
              <a:defRPr sz="1600">
                <a:solidFill>
                  <a:srgbClr val="FFFFFF"/>
                </a:solidFill>
              </a:defRPr>
            </a:pPr>
          </a:p>
          <a:p>
            <a:pPr>
              <a:spcBef>
                <a:spcPts val="400"/>
              </a:spcBef>
              <a:defRPr sz="1800">
                <a:solidFill>
                  <a:srgbClr val="FFC32E"/>
                </a:solidFill>
              </a:defRPr>
            </a:pPr>
            <a:r>
              <a:t>Ownership</a:t>
            </a:r>
            <a:endParaRPr>
              <a:solidFill>
                <a:srgbClr val="FFFFFF"/>
              </a:solidFill>
            </a:endParaRPr>
          </a:p>
          <a:p>
            <a:pPr>
              <a:spcBef>
                <a:spcPts val="400"/>
              </a:spcBef>
              <a:defRPr b="0" sz="1600">
                <a:solidFill>
                  <a:srgbClr val="FFFFFF"/>
                </a:solidFill>
              </a:defRPr>
            </a:pPr>
            <a:r>
              <a:t>Employees own the majority of the company together, making important decisions as a group and partaking in the financial success of the company.</a:t>
            </a:r>
          </a:p>
        </p:txBody>
      </p:sp>
      <p:grpSp>
        <p:nvGrpSpPr>
          <p:cNvPr id="73" name="Group 3"/>
          <p:cNvGrpSpPr/>
          <p:nvPr/>
        </p:nvGrpSpPr>
        <p:grpSpPr>
          <a:xfrm>
            <a:off x="6544681" y="3343236"/>
            <a:ext cx="2032540" cy="1069604"/>
            <a:chOff x="0" y="0"/>
            <a:chExt cx="2032539" cy="1069603"/>
          </a:xfrm>
        </p:grpSpPr>
        <p:pic>
          <p:nvPicPr>
            <p:cNvPr id="69" name="Picture 15" descr="Picture 15"/>
            <p:cNvPicPr>
              <a:picLocks noChangeAspect="1"/>
            </p:cNvPicPr>
            <p:nvPr/>
          </p:nvPicPr>
          <p:blipFill>
            <a:blip r:embed="rId4">
              <a:extLst/>
            </a:blip>
            <a:stretch>
              <a:fillRect/>
            </a:stretch>
          </p:blipFill>
          <p:spPr>
            <a:xfrm>
              <a:off x="32997" y="0"/>
              <a:ext cx="1999543" cy="1069604"/>
            </a:xfrm>
            <a:prstGeom prst="rect">
              <a:avLst/>
            </a:prstGeom>
            <a:ln w="12700" cap="flat">
              <a:noFill/>
              <a:miter lim="400000"/>
            </a:ln>
            <a:effectLst/>
          </p:spPr>
        </p:pic>
        <p:pic>
          <p:nvPicPr>
            <p:cNvPr id="70" name="Picture 16" descr="Picture 16"/>
            <p:cNvPicPr>
              <a:picLocks noChangeAspect="1"/>
            </p:cNvPicPr>
            <p:nvPr/>
          </p:nvPicPr>
          <p:blipFill>
            <a:blip r:embed="rId5">
              <a:extLst/>
            </a:blip>
            <a:stretch>
              <a:fillRect/>
            </a:stretch>
          </p:blipFill>
          <p:spPr>
            <a:xfrm>
              <a:off x="0" y="68311"/>
              <a:ext cx="161805" cy="161805"/>
            </a:xfrm>
            <a:prstGeom prst="rect">
              <a:avLst/>
            </a:prstGeom>
            <a:ln w="12700" cap="flat">
              <a:noFill/>
              <a:miter lim="400000"/>
            </a:ln>
            <a:effectLst/>
          </p:spPr>
        </p:pic>
        <p:pic>
          <p:nvPicPr>
            <p:cNvPr id="71" name="Picture 17" descr="Picture 17"/>
            <p:cNvPicPr>
              <a:picLocks noChangeAspect="1"/>
            </p:cNvPicPr>
            <p:nvPr/>
          </p:nvPicPr>
          <p:blipFill>
            <a:blip r:embed="rId5">
              <a:extLst/>
            </a:blip>
            <a:stretch>
              <a:fillRect/>
            </a:stretch>
          </p:blipFill>
          <p:spPr>
            <a:xfrm>
              <a:off x="1368666" y="297212"/>
              <a:ext cx="161805" cy="161806"/>
            </a:xfrm>
            <a:prstGeom prst="rect">
              <a:avLst/>
            </a:prstGeom>
            <a:ln w="12700" cap="flat">
              <a:noFill/>
              <a:miter lim="400000"/>
            </a:ln>
            <a:effectLst/>
          </p:spPr>
        </p:pic>
        <p:pic>
          <p:nvPicPr>
            <p:cNvPr id="72" name="Picture 18" descr="Picture 18"/>
            <p:cNvPicPr>
              <a:picLocks noChangeAspect="1"/>
            </p:cNvPicPr>
            <p:nvPr/>
          </p:nvPicPr>
          <p:blipFill>
            <a:blip r:embed="rId5">
              <a:extLst/>
            </a:blip>
            <a:stretch>
              <a:fillRect/>
            </a:stretch>
          </p:blipFill>
          <p:spPr>
            <a:xfrm>
              <a:off x="1606321" y="339916"/>
              <a:ext cx="161806" cy="161805"/>
            </a:xfrm>
            <a:prstGeom prst="rect">
              <a:avLst/>
            </a:prstGeom>
            <a:ln w="12700" cap="flat">
              <a:noFill/>
              <a:miter lim="400000"/>
            </a:ln>
            <a:effectLst/>
          </p:spPr>
        </p:pic>
      </p:grpSp>
      <p:sp>
        <p:nvSpPr>
          <p:cNvPr id="74" name="Rectangle 20"/>
          <p:cNvSpPr txBox="1"/>
          <p:nvPr/>
        </p:nvSpPr>
        <p:spPr>
          <a:xfrm>
            <a:off x="4635538" y="3294785"/>
            <a:ext cx="1669841" cy="9682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spcBef>
                <a:spcPts val="0"/>
              </a:spcBef>
              <a:defRPr b="0" sz="1800">
                <a:solidFill>
                  <a:srgbClr val="FFFFFF"/>
                </a:solidFill>
              </a:defRPr>
            </a:pPr>
            <a:r>
              <a:t>Portland, OR</a:t>
            </a:r>
            <a:br/>
            <a:r>
              <a:t>Dayton, OH</a:t>
            </a:r>
            <a:br/>
            <a:r>
              <a:t>Arlington, VA</a:t>
            </a:r>
          </a:p>
        </p:txBody>
      </p:sp>
      <p:sp>
        <p:nvSpPr>
          <p:cNvPr id="75" name="Title 1"/>
          <p:cNvSpPr txBox="1"/>
          <p:nvPr/>
        </p:nvSpPr>
        <p:spPr>
          <a:xfrm>
            <a:off x="653161" y="2799554"/>
            <a:ext cx="1154128" cy="409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spcBef>
                <a:spcPts val="0"/>
              </a:spcBef>
              <a:defRPr sz="1800">
                <a:solidFill>
                  <a:srgbClr val="FFC32E"/>
                </a:solidFill>
              </a:defRPr>
            </a:lvl1pPr>
          </a:lstStyle>
          <a:p>
            <a:pPr/>
            <a:r>
              <a:t>Clients</a:t>
            </a:r>
          </a:p>
        </p:txBody>
      </p:sp>
      <p:sp>
        <p:nvSpPr>
          <p:cNvPr id="76" name="Title 1"/>
          <p:cNvSpPr txBox="1"/>
          <p:nvPr/>
        </p:nvSpPr>
        <p:spPr>
          <a:xfrm>
            <a:off x="4636070" y="2799554"/>
            <a:ext cx="1154129" cy="409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spcBef>
                <a:spcPts val="0"/>
              </a:spcBef>
              <a:defRPr sz="1800">
                <a:solidFill>
                  <a:srgbClr val="FFC32E"/>
                </a:solidFill>
              </a:defRPr>
            </a:lvl1pPr>
          </a:lstStyle>
          <a:p>
            <a:pPr/>
            <a:r>
              <a:t>Offices</a:t>
            </a:r>
          </a:p>
        </p:txBody>
      </p:sp>
      <p:sp>
        <p:nvSpPr>
          <p:cNvPr id="77" name="Text Placeholder 2"/>
          <p:cNvSpPr txBox="1"/>
          <p:nvPr/>
        </p:nvSpPr>
        <p:spPr>
          <a:xfrm>
            <a:off x="4094676" y="8549364"/>
            <a:ext cx="4815447" cy="526873"/>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ormAutofit fontScale="100000" lnSpcReduction="0"/>
          </a:bodyPr>
          <a:lstStyle/>
          <a:p>
            <a:pPr algn="ctr">
              <a:spcBef>
                <a:spcPts val="1700"/>
              </a:spcBef>
              <a:defRPr sz="1800">
                <a:solidFill>
                  <a:srgbClr val="D9D9D9"/>
                </a:solidFill>
              </a:defRPr>
            </a:pPr>
            <a:r>
              <a:t>More info at </a:t>
            </a:r>
            <a:r>
              <a:rPr>
                <a:solidFill>
                  <a:srgbClr val="FFC32E"/>
                </a:solidFill>
              </a:rPr>
              <a:t>lifeatgalois.com</a:t>
            </a:r>
          </a:p>
        </p:txBody>
      </p:sp>
      <p:sp>
        <p:nvSpPr>
          <p:cNvPr id="78" name="Rounded Rectangle 28"/>
          <p:cNvSpPr/>
          <p:nvPr/>
        </p:nvSpPr>
        <p:spPr>
          <a:xfrm>
            <a:off x="642458" y="4827992"/>
            <a:ext cx="11675978" cy="3517208"/>
          </a:xfrm>
          <a:prstGeom prst="roundRect">
            <a:avLst>
              <a:gd name="adj" fmla="val 5723"/>
            </a:avLst>
          </a:prstGeom>
          <a:ln w="12700">
            <a:solidFill>
              <a:srgbClr val="FFFFFF"/>
            </a:solidFill>
          </a:ln>
          <a:effectLst>
            <a:outerShdw sx="100000" sy="100000" kx="0" ky="0" algn="b" rotWithShape="0" blurRad="50800" dist="25400" dir="5400000">
              <a:srgbClr val="000000">
                <a:alpha val="35000"/>
              </a:srgbClr>
            </a:outerShdw>
          </a:effectLst>
        </p:spPr>
        <p:txBody>
          <a:bodyPr lIns="65023" tIns="65023" rIns="65023" bIns="65023" anchor="ctr"/>
          <a:lstStyle/>
          <a:p>
            <a:pPr algn="ctr">
              <a:spcBef>
                <a:spcPts val="0"/>
              </a:spcBef>
              <a:defRPr b="0" sz="2400">
                <a:solidFill>
                  <a:srgbClr val="FFFFFF"/>
                </a:solidFill>
                <a:latin typeface="Calibri"/>
                <a:ea typeface="Calibri"/>
                <a:cs typeface="Calibri"/>
                <a:sym typeface="Calibri"/>
              </a:defRPr>
            </a:pPr>
          </a:p>
        </p:txBody>
      </p:sp>
      <p:sp>
        <p:nvSpPr>
          <p:cNvPr id="79" name="Straight Connector 31"/>
          <p:cNvSpPr/>
          <p:nvPr/>
        </p:nvSpPr>
        <p:spPr>
          <a:xfrm>
            <a:off x="4187062" y="3408642"/>
            <a:ext cx="1" cy="787223"/>
          </a:xfrm>
          <a:prstGeom prst="line">
            <a:avLst/>
          </a:prstGeom>
          <a:ln w="25400">
            <a:solidFill>
              <a:srgbClr val="FFFFFF"/>
            </a:solidFill>
          </a:ln>
          <a:effectLst>
            <a:outerShdw sx="100000" sy="100000" kx="0" ky="0" algn="b" rotWithShape="0" blurRad="50800" dist="25400" dir="5400000">
              <a:srgbClr val="000000">
                <a:alpha val="38000"/>
              </a:srgbClr>
            </a:outerShdw>
          </a:effectLst>
        </p:spPr>
        <p:txBody>
          <a:bodyPr lIns="65023" tIns="65023" rIns="65023" bIns="65023"/>
          <a:lstStyle/>
          <a:p>
            <a:pPr>
              <a:spcBef>
                <a:spcPts val="0"/>
              </a:spcBef>
              <a:defRPr b="0" sz="2400">
                <a:solidFill>
                  <a:srgbClr val="000000"/>
                </a:solidFill>
                <a:latin typeface="Calibri"/>
                <a:ea typeface="Calibri"/>
                <a:cs typeface="Calibri"/>
                <a:sym typeface="Calibri"/>
              </a:defRPr>
            </a:pPr>
          </a:p>
        </p:txBody>
      </p:sp>
      <p:sp>
        <p:nvSpPr>
          <p:cNvPr id="80" name="Rectangle 39"/>
          <p:cNvSpPr txBox="1"/>
          <p:nvPr/>
        </p:nvSpPr>
        <p:spPr>
          <a:xfrm>
            <a:off x="9531778" y="3294785"/>
            <a:ext cx="2550868" cy="6888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spcBef>
                <a:spcPts val="0"/>
              </a:spcBef>
              <a:defRPr b="0" sz="1800">
                <a:solidFill>
                  <a:srgbClr val="FFFFFF"/>
                </a:solidFill>
              </a:defRPr>
            </a:pPr>
            <a:r>
              <a:t>Founded in 1999</a:t>
            </a:r>
          </a:p>
          <a:p>
            <a:pPr>
              <a:spcBef>
                <a:spcPts val="0"/>
              </a:spcBef>
              <a:defRPr b="0" sz="1800">
                <a:solidFill>
                  <a:srgbClr val="FFFFFF"/>
                </a:solidFill>
              </a:defRPr>
            </a:pPr>
            <a:r>
              <a:t>100+ employees</a:t>
            </a:r>
          </a:p>
        </p:txBody>
      </p:sp>
      <p:sp>
        <p:nvSpPr>
          <p:cNvPr id="81" name="Title 1"/>
          <p:cNvSpPr txBox="1"/>
          <p:nvPr/>
        </p:nvSpPr>
        <p:spPr>
          <a:xfrm>
            <a:off x="9565638" y="2799554"/>
            <a:ext cx="1154129" cy="409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spcBef>
                <a:spcPts val="0"/>
              </a:spcBef>
              <a:defRPr sz="1800">
                <a:solidFill>
                  <a:srgbClr val="FFC32E"/>
                </a:solidFill>
              </a:defRPr>
            </a:lvl1pPr>
          </a:lstStyle>
          <a:p>
            <a:pPr/>
            <a:r>
              <a:t>History</a:t>
            </a:r>
          </a:p>
        </p:txBody>
      </p:sp>
      <p:sp>
        <p:nvSpPr>
          <p:cNvPr id="82" name="Text Placeholder 2"/>
          <p:cNvSpPr txBox="1"/>
          <p:nvPr/>
        </p:nvSpPr>
        <p:spPr>
          <a:xfrm>
            <a:off x="4094676" y="4961161"/>
            <a:ext cx="4815447" cy="526874"/>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ormAutofit fontScale="100000" lnSpcReduction="0"/>
          </a:bodyPr>
          <a:lstStyle>
            <a:lvl1pPr algn="ctr">
              <a:spcBef>
                <a:spcPts val="1700"/>
              </a:spcBef>
              <a:defRPr sz="2200">
                <a:solidFill>
                  <a:srgbClr val="FFFFFF"/>
                </a:solidFill>
              </a:defRPr>
            </a:lvl1pPr>
          </a:lstStyle>
          <a:p>
            <a:pPr/>
            <a:r>
              <a:t>A different kind of company</a:t>
            </a:r>
          </a:p>
        </p:txBody>
      </p:sp>
      <p:grpSp>
        <p:nvGrpSpPr>
          <p:cNvPr id="85" name="Group 42"/>
          <p:cNvGrpSpPr/>
          <p:nvPr/>
        </p:nvGrpSpPr>
        <p:grpSpPr>
          <a:xfrm>
            <a:off x="4290510" y="876939"/>
            <a:ext cx="2705497" cy="543964"/>
            <a:chOff x="0" y="0"/>
            <a:chExt cx="2705496" cy="543963"/>
          </a:xfrm>
        </p:grpSpPr>
        <p:pic>
          <p:nvPicPr>
            <p:cNvPr id="83" name="Picture 43" descr="Picture 43"/>
            <p:cNvPicPr>
              <a:picLocks noChangeAspect="1"/>
            </p:cNvPicPr>
            <p:nvPr/>
          </p:nvPicPr>
          <p:blipFill>
            <a:blip r:embed="rId6">
              <a:extLst/>
            </a:blip>
            <a:srcRect l="28171" t="10455" r="64878" b="74731"/>
            <a:stretch>
              <a:fillRect/>
            </a:stretch>
          </p:blipFill>
          <p:spPr>
            <a:xfrm>
              <a:off x="0" y="0"/>
              <a:ext cx="525523" cy="543964"/>
            </a:xfrm>
            <a:prstGeom prst="rect">
              <a:avLst/>
            </a:prstGeom>
            <a:ln w="12700" cap="flat">
              <a:noFill/>
              <a:miter lim="400000"/>
            </a:ln>
            <a:effectLst/>
          </p:spPr>
        </p:pic>
        <p:sp>
          <p:nvSpPr>
            <p:cNvPr id="84" name="TextBox 44"/>
            <p:cNvSpPr txBox="1"/>
            <p:nvPr/>
          </p:nvSpPr>
          <p:spPr>
            <a:xfrm>
              <a:off x="632035" y="94396"/>
              <a:ext cx="2073462" cy="3459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spcBef>
                  <a:spcPts val="0"/>
                </a:spcBef>
                <a:defRPr b="0" sz="1400">
                  <a:solidFill>
                    <a:srgbClr val="FFFFFF"/>
                  </a:solidFill>
                </a:defRPr>
              </a:lvl1pPr>
            </a:lstStyle>
            <a:p>
              <a:pPr/>
              <a:r>
                <a:t>Correctness</a:t>
              </a:r>
            </a:p>
          </p:txBody>
        </p:sp>
      </p:grpSp>
      <p:grpSp>
        <p:nvGrpSpPr>
          <p:cNvPr id="88" name="Group 45"/>
          <p:cNvGrpSpPr/>
          <p:nvPr/>
        </p:nvGrpSpPr>
        <p:grpSpPr>
          <a:xfrm>
            <a:off x="6309114" y="876939"/>
            <a:ext cx="2684752" cy="543964"/>
            <a:chOff x="0" y="0"/>
            <a:chExt cx="2684751" cy="543963"/>
          </a:xfrm>
        </p:grpSpPr>
        <p:pic>
          <p:nvPicPr>
            <p:cNvPr id="86" name="Picture 46" descr="Picture 46"/>
            <p:cNvPicPr>
              <a:picLocks noChangeAspect="1"/>
            </p:cNvPicPr>
            <p:nvPr/>
          </p:nvPicPr>
          <p:blipFill>
            <a:blip r:embed="rId6">
              <a:extLst/>
            </a:blip>
            <a:srcRect l="39390" t="10456" r="53658" b="74731"/>
            <a:stretch>
              <a:fillRect/>
            </a:stretch>
          </p:blipFill>
          <p:spPr>
            <a:xfrm>
              <a:off x="0" y="0"/>
              <a:ext cx="525523" cy="543964"/>
            </a:xfrm>
            <a:prstGeom prst="rect">
              <a:avLst/>
            </a:prstGeom>
            <a:ln w="12700" cap="flat">
              <a:noFill/>
              <a:miter lim="400000"/>
            </a:ln>
            <a:effectLst/>
          </p:spPr>
        </p:pic>
        <p:sp>
          <p:nvSpPr>
            <p:cNvPr id="87" name="TextBox 47"/>
            <p:cNvSpPr txBox="1"/>
            <p:nvPr/>
          </p:nvSpPr>
          <p:spPr>
            <a:xfrm>
              <a:off x="611290" y="94396"/>
              <a:ext cx="2073462" cy="3459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spcBef>
                  <a:spcPts val="0"/>
                </a:spcBef>
                <a:defRPr b="0" sz="1400">
                  <a:solidFill>
                    <a:srgbClr val="FFFFFF"/>
                  </a:solidFill>
                </a:defRPr>
              </a:lvl1pPr>
            </a:lstStyle>
            <a:p>
              <a:pPr/>
              <a:r>
                <a:t>Cryptography</a:t>
              </a:r>
            </a:p>
          </p:txBody>
        </p:sp>
      </p:grpSp>
      <p:grpSp>
        <p:nvGrpSpPr>
          <p:cNvPr id="91" name="Group 48"/>
          <p:cNvGrpSpPr/>
          <p:nvPr/>
        </p:nvGrpSpPr>
        <p:grpSpPr>
          <a:xfrm>
            <a:off x="8424193" y="876939"/>
            <a:ext cx="2746986" cy="543964"/>
            <a:chOff x="0" y="0"/>
            <a:chExt cx="2746985" cy="543963"/>
          </a:xfrm>
        </p:grpSpPr>
        <p:pic>
          <p:nvPicPr>
            <p:cNvPr id="89" name="Picture 49" descr="Picture 49"/>
            <p:cNvPicPr>
              <a:picLocks noChangeAspect="1"/>
            </p:cNvPicPr>
            <p:nvPr/>
          </p:nvPicPr>
          <p:blipFill>
            <a:blip r:embed="rId6">
              <a:extLst/>
            </a:blip>
            <a:srcRect l="15854" t="10456" r="76097" b="74731"/>
            <a:stretch>
              <a:fillRect/>
            </a:stretch>
          </p:blipFill>
          <p:spPr>
            <a:xfrm>
              <a:off x="0" y="0"/>
              <a:ext cx="608501" cy="543964"/>
            </a:xfrm>
            <a:prstGeom prst="rect">
              <a:avLst/>
            </a:prstGeom>
            <a:ln w="12700" cap="flat">
              <a:noFill/>
              <a:miter lim="400000"/>
            </a:ln>
            <a:effectLst/>
          </p:spPr>
        </p:pic>
        <p:sp>
          <p:nvSpPr>
            <p:cNvPr id="90" name="TextBox 50"/>
            <p:cNvSpPr txBox="1"/>
            <p:nvPr/>
          </p:nvSpPr>
          <p:spPr>
            <a:xfrm>
              <a:off x="673524" y="99007"/>
              <a:ext cx="2073462" cy="3459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spcBef>
                  <a:spcPts val="0"/>
                </a:spcBef>
                <a:defRPr b="0" sz="1400">
                  <a:solidFill>
                    <a:srgbClr val="FFFFFF"/>
                  </a:solidFill>
                </a:defRPr>
              </a:lvl1pPr>
            </a:lstStyle>
            <a:p>
              <a:pPr/>
              <a:r>
                <a:t>Security</a:t>
              </a:r>
            </a:p>
          </p:txBody>
        </p:sp>
      </p:grpSp>
      <p:grpSp>
        <p:nvGrpSpPr>
          <p:cNvPr id="94" name="Group 54"/>
          <p:cNvGrpSpPr/>
          <p:nvPr/>
        </p:nvGrpSpPr>
        <p:grpSpPr>
          <a:xfrm>
            <a:off x="10277630" y="876939"/>
            <a:ext cx="2696279" cy="543964"/>
            <a:chOff x="0" y="0"/>
            <a:chExt cx="2696277" cy="543963"/>
          </a:xfrm>
        </p:grpSpPr>
        <p:pic>
          <p:nvPicPr>
            <p:cNvPr id="92" name="Picture 55" descr="Picture 55"/>
            <p:cNvPicPr>
              <a:picLocks noChangeAspect="1"/>
            </p:cNvPicPr>
            <p:nvPr/>
          </p:nvPicPr>
          <p:blipFill>
            <a:blip r:embed="rId6">
              <a:extLst/>
            </a:blip>
            <a:srcRect l="73536" t="10456" r="19390" b="74731"/>
            <a:stretch>
              <a:fillRect/>
            </a:stretch>
          </p:blipFill>
          <p:spPr>
            <a:xfrm>
              <a:off x="0" y="0"/>
              <a:ext cx="534745" cy="543964"/>
            </a:xfrm>
            <a:prstGeom prst="rect">
              <a:avLst/>
            </a:prstGeom>
            <a:ln w="12700" cap="flat">
              <a:noFill/>
              <a:miter lim="400000"/>
            </a:ln>
            <a:effectLst/>
          </p:spPr>
        </p:pic>
        <p:sp>
          <p:nvSpPr>
            <p:cNvPr id="93" name="TextBox 56"/>
            <p:cNvSpPr txBox="1"/>
            <p:nvPr/>
          </p:nvSpPr>
          <p:spPr>
            <a:xfrm>
              <a:off x="622816" y="89785"/>
              <a:ext cx="2073462" cy="3459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spcBef>
                  <a:spcPts val="0"/>
                </a:spcBef>
                <a:defRPr b="0" sz="1400">
                  <a:solidFill>
                    <a:srgbClr val="FFFFFF"/>
                  </a:solidFill>
                </a:defRPr>
              </a:lvl1pPr>
            </a:lstStyle>
            <a:p>
              <a:pPr/>
              <a:r>
                <a:t>AI and ML</a:t>
              </a:r>
            </a:p>
          </p:txBody>
        </p:sp>
      </p:grpSp>
      <p:sp>
        <p:nvSpPr>
          <p:cNvPr id="95" name="Straight Connector 67"/>
          <p:cNvSpPr/>
          <p:nvPr/>
        </p:nvSpPr>
        <p:spPr>
          <a:xfrm>
            <a:off x="9067088" y="3408642"/>
            <a:ext cx="1" cy="787223"/>
          </a:xfrm>
          <a:prstGeom prst="line">
            <a:avLst/>
          </a:prstGeom>
          <a:ln w="25400">
            <a:solidFill>
              <a:srgbClr val="FFFFFF"/>
            </a:solidFill>
          </a:ln>
          <a:effectLst>
            <a:outerShdw sx="100000" sy="100000" kx="0" ky="0" algn="b" rotWithShape="0" blurRad="50800" dist="25400" dir="5400000">
              <a:srgbClr val="000000">
                <a:alpha val="38000"/>
              </a:srgbClr>
            </a:outerShdw>
          </a:effectLst>
        </p:spPr>
        <p:txBody>
          <a:bodyPr lIns="65023" tIns="65023" rIns="65023" bIns="65023"/>
          <a:lstStyle/>
          <a:p>
            <a:pPr>
              <a:spcBef>
                <a:spcPts val="0"/>
              </a:spcBef>
              <a:defRPr b="0" sz="2400">
                <a:solidFill>
                  <a:srgbClr val="000000"/>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6" name="MBE for High-assurance Engineering"/>
          <p:cNvSpPr txBox="1"/>
          <p:nvPr>
            <p:ph type="body" idx="21"/>
          </p:nvPr>
        </p:nvSpPr>
        <p:spPr>
          <a:prstGeom prst="rect">
            <a:avLst/>
          </a:prstGeom>
        </p:spPr>
        <p:txBody>
          <a:bodyPr/>
          <a:lstStyle>
            <a:lvl1pPr defTabSz="490727">
              <a:defRPr sz="5040"/>
            </a:lvl1pPr>
          </a:lstStyle>
          <a:p>
            <a:pPr/>
            <a:r>
              <a:t>MBE for High-assurance Engineering</a:t>
            </a:r>
          </a:p>
        </p:txBody>
      </p:sp>
      <p:sp>
        <p:nvSpPr>
          <p:cNvPr id="167" name="very few MBE technologies with a focus on mission-/safety-critical systems have been commercialized…"/>
          <p:cNvSpPr txBox="1"/>
          <p:nvPr>
            <p:ph type="body" idx="22"/>
          </p:nvPr>
        </p:nvSpPr>
        <p:spPr>
          <a:xfrm>
            <a:off x="952500" y="1672034"/>
            <a:ext cx="11458721" cy="7205266"/>
          </a:xfrm>
          <a:prstGeom prst="rect">
            <a:avLst/>
          </a:prstGeom>
        </p:spPr>
        <p:txBody>
          <a:bodyPr/>
          <a:lstStyle/>
          <a:p>
            <a:pPr marL="342264" indent="-342264" defTabSz="449833">
              <a:spcBef>
                <a:spcPts val="700"/>
              </a:spcBef>
              <a:defRPr sz="2772"/>
            </a:pPr>
            <a:r>
              <a:rPr b="1"/>
              <a:t>very</a:t>
            </a:r>
            <a:r>
              <a:t> few MBE technologies with a focus on mission-/safety-critical systems have been commercialized</a:t>
            </a:r>
          </a:p>
          <a:p>
            <a:pPr lvl="1" marL="684529" indent="-342264" defTabSz="449833">
              <a:spcBef>
                <a:spcPts val="700"/>
              </a:spcBef>
              <a:defRPr sz="2772"/>
            </a:pPr>
            <a:r>
              <a:t>design environments from Dassault, CMU SEI, Vitech, Sparx, IBM, Ansys, Siemens, Visual Paradigm, PTC, etc.</a:t>
            </a:r>
          </a:p>
          <a:p>
            <a:pPr lvl="1" marL="684529" indent="-342264" defTabSz="449833">
              <a:spcBef>
                <a:spcPts val="700"/>
              </a:spcBef>
              <a:defRPr sz="2772"/>
            </a:pPr>
            <a:r>
              <a:t>reasoning tools from AbsInt, Galois, GrammaTech, Ansys, Runtime Verification, etc.</a:t>
            </a:r>
          </a:p>
          <a:p>
            <a:pPr marL="342264" indent="-342264" defTabSz="449833">
              <a:spcBef>
                <a:spcPts val="700"/>
              </a:spcBef>
              <a:defRPr sz="2772"/>
            </a:pPr>
            <a:r>
              <a:t>numerous MBE technologies exist that are applicable to high-assurance engineering, but have no corporation solely supporting their use (mostly supported by ICs and SMEs)</a:t>
            </a:r>
          </a:p>
          <a:p>
            <a:pPr lvl="1" marL="684529" indent="-342264" defTabSz="449833">
              <a:spcBef>
                <a:spcPts val="700"/>
              </a:spcBef>
              <a:defRPr sz="2772"/>
            </a:pPr>
            <a:r>
              <a:t>open source development and modeling environments (OpenMBEE, Eclipse, VS Code, etc.), model checking tools (CBMC, SPIN, UPPAAL, FDR4, SPIN, TLA+, Alloy), hardware verification tools (QED, Yosys, etc.)</a:t>
            </a:r>
          </a:p>
          <a:p>
            <a:pPr marL="342264" indent="-342264" defTabSz="449833">
              <a:spcBef>
                <a:spcPts val="700"/>
              </a:spcBef>
              <a:defRPr sz="2772"/>
            </a:pPr>
            <a:r>
              <a:t>numerous MBE technologies have been funded by the DoD, IC, NASA</a:t>
            </a:r>
          </a:p>
          <a:p>
            <a:pPr lvl="1" marL="684529" indent="-342264" defTabSz="449833">
              <a:spcBef>
                <a:spcPts val="700"/>
              </a:spcBef>
              <a:defRPr sz="2772"/>
            </a:pPr>
            <a:r>
              <a:t>Cryptol, SAW, Crux, AADL, CASE, ARCOS, CoPilot, AdvoCate, etc.</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0" name="Gap Analysis"/>
          <p:cNvSpPr txBox="1"/>
          <p:nvPr/>
        </p:nvSpPr>
        <p:spPr>
          <a:xfrm>
            <a:off x="952500" y="4227264"/>
            <a:ext cx="11099800" cy="12990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ctr" defTabSz="584200">
              <a:spcBef>
                <a:spcPts val="0"/>
              </a:spcBef>
              <a:defRPr b="0" sz="6000">
                <a:solidFill>
                  <a:srgbClr val="000000"/>
                </a:solidFill>
                <a:latin typeface="Helvetica Neue Medium"/>
                <a:ea typeface="Helvetica Neue Medium"/>
                <a:cs typeface="Helvetica Neue Medium"/>
                <a:sym typeface="Helvetica Neue Medium"/>
              </a:defRPr>
            </a:lvl1pPr>
          </a:lstStyle>
          <a:p>
            <a:pPr/>
            <a:r>
              <a:t>Gap Analysis</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3" name="Market Gaps"/>
          <p:cNvSpPr txBox="1"/>
          <p:nvPr>
            <p:ph type="body" idx="21"/>
          </p:nvPr>
        </p:nvSpPr>
        <p:spPr>
          <a:prstGeom prst="rect">
            <a:avLst/>
          </a:prstGeom>
        </p:spPr>
        <p:txBody>
          <a:bodyPr/>
          <a:lstStyle/>
          <a:p>
            <a:pPr/>
            <a:r>
              <a:t>Market Gaps</a:t>
            </a:r>
          </a:p>
        </p:txBody>
      </p:sp>
      <p:sp>
        <p:nvSpPr>
          <p:cNvPr id="174" name="there are insufficient customers in high-assurance engineering to support a rich ecosystem…"/>
          <p:cNvSpPr txBox="1"/>
          <p:nvPr>
            <p:ph type="body" idx="22"/>
          </p:nvPr>
        </p:nvSpPr>
        <p:spPr>
          <a:prstGeom prst="rect">
            <a:avLst/>
          </a:prstGeom>
        </p:spPr>
        <p:txBody>
          <a:bodyPr/>
          <a:lstStyle/>
          <a:p>
            <a:pPr/>
            <a:r>
              <a:t>there are insufficient customers in high-assurance engineering to support a rich ecosystem</a:t>
            </a:r>
          </a:p>
          <a:p>
            <a:pPr/>
            <a:r>
              <a:t>software engineers expect tools to be free</a:t>
            </a:r>
          </a:p>
          <a:p>
            <a:pPr/>
            <a:r>
              <a:t>few students graduate with knowledge of MBE</a:t>
            </a:r>
          </a:p>
          <a:p>
            <a:pPr/>
            <a:r>
              <a:t>the good is the enemy of the best</a:t>
            </a:r>
          </a:p>
          <a:p>
            <a:pPr/>
            <a:r>
              <a:t>easy-to-use trumps quality every day</a:t>
            </a:r>
          </a:p>
          <a:p>
            <a:pPr/>
            <a:r>
              <a:t>compliance and culpability are not forcing functions for new technologies</a:t>
            </a:r>
          </a:p>
          <a:p>
            <a:pPr/>
            <a:r>
              <a:t>mission-/safety-critical industries are risk adverse</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7" name="Research Gaps"/>
          <p:cNvSpPr txBox="1"/>
          <p:nvPr>
            <p:ph type="body" idx="21"/>
          </p:nvPr>
        </p:nvSpPr>
        <p:spPr>
          <a:prstGeom prst="rect">
            <a:avLst/>
          </a:prstGeom>
        </p:spPr>
        <p:txBody>
          <a:bodyPr/>
          <a:lstStyle/>
          <a:p>
            <a:pPr/>
            <a:r>
              <a:t>Research Gaps</a:t>
            </a:r>
          </a:p>
        </p:txBody>
      </p:sp>
      <p:sp>
        <p:nvSpPr>
          <p:cNvPr id="178" name="usable semantics that refine between levels…"/>
          <p:cNvSpPr txBox="1"/>
          <p:nvPr>
            <p:ph type="body" idx="22"/>
          </p:nvPr>
        </p:nvSpPr>
        <p:spPr>
          <a:prstGeom prst="rect">
            <a:avLst/>
          </a:prstGeom>
        </p:spPr>
        <p:txBody>
          <a:bodyPr/>
          <a:lstStyle/>
          <a:p>
            <a:pPr marL="333374" indent="-333374" defTabSz="438150">
              <a:spcBef>
                <a:spcPts val="700"/>
              </a:spcBef>
              <a:defRPr sz="2700"/>
            </a:pPr>
            <a:r>
              <a:t>usable semantics that refine between levels</a:t>
            </a:r>
          </a:p>
          <a:p>
            <a:pPr marL="333374" indent="-333374" defTabSz="438150">
              <a:spcBef>
                <a:spcPts val="700"/>
              </a:spcBef>
              <a:defRPr sz="2700"/>
            </a:pPr>
            <a:r>
              <a:t>usable and useful traceability with semantics</a:t>
            </a:r>
          </a:p>
          <a:p>
            <a:pPr marL="333374" indent="-333374" defTabSz="438150">
              <a:spcBef>
                <a:spcPts val="700"/>
              </a:spcBef>
              <a:defRPr sz="2700"/>
            </a:pPr>
            <a:r>
              <a:t>reversibility of traceability</a:t>
            </a:r>
          </a:p>
          <a:p>
            <a:pPr marL="333374" indent="-333374" defTabSz="438150">
              <a:spcBef>
                <a:spcPts val="700"/>
              </a:spcBef>
              <a:defRPr sz="2700"/>
            </a:pPr>
            <a:r>
              <a:t>ambiguities in interpreting English into models</a:t>
            </a:r>
          </a:p>
          <a:p>
            <a:pPr marL="333374" indent="-333374" defTabSz="438150">
              <a:spcBef>
                <a:spcPts val="700"/>
              </a:spcBef>
              <a:defRPr sz="2700"/>
            </a:pPr>
            <a:r>
              <a:t>connecting semi-formal and formal models</a:t>
            </a:r>
          </a:p>
          <a:p>
            <a:pPr marL="333374" indent="-333374" defTabSz="438150">
              <a:spcBef>
                <a:spcPts val="700"/>
              </a:spcBef>
              <a:defRPr sz="2700"/>
            </a:pPr>
            <a:r>
              <a:t>consistency between text and graphical models</a:t>
            </a:r>
          </a:p>
          <a:p>
            <a:pPr marL="333374" indent="-333374" defTabSz="438150">
              <a:spcBef>
                <a:spcPts val="700"/>
              </a:spcBef>
              <a:defRPr sz="2700"/>
            </a:pPr>
            <a:r>
              <a:t>specifying and reasoning about systems of systems</a:t>
            </a:r>
          </a:p>
          <a:p>
            <a:pPr marL="333374" indent="-333374" defTabSz="438150">
              <a:spcBef>
                <a:spcPts val="700"/>
              </a:spcBef>
              <a:defRPr sz="2700"/>
            </a:pPr>
            <a:r>
              <a:t>supporting MBE in an agile methodology</a:t>
            </a:r>
          </a:p>
          <a:p>
            <a:pPr marL="333374" indent="-333374" defTabSz="438150">
              <a:spcBef>
                <a:spcPts val="700"/>
              </a:spcBef>
              <a:defRPr sz="2700"/>
            </a:pPr>
            <a:r>
              <a:t>augmenting IDEs with MBE for continuous learning</a:t>
            </a:r>
          </a:p>
          <a:p>
            <a:pPr marL="333374" indent="-333374" defTabSz="438150">
              <a:spcBef>
                <a:spcPts val="700"/>
              </a:spcBef>
              <a:defRPr sz="2700"/>
            </a:pPr>
            <a:r>
              <a:t>integrating rigor without loosing usability and scale</a:t>
            </a:r>
          </a:p>
          <a:p>
            <a:pPr marL="333374" indent="-333374" defTabSz="438150">
              <a:spcBef>
                <a:spcPts val="700"/>
              </a:spcBef>
              <a:defRPr sz="2700"/>
            </a:pPr>
            <a:r>
              <a:t>supporting product lines throughout the lifecycle</a:t>
            </a:r>
          </a:p>
          <a:p>
            <a:pPr marL="333374" indent="-333374" defTabSz="438150">
              <a:spcBef>
                <a:spcPts val="700"/>
              </a:spcBef>
              <a:defRPr sz="2700"/>
            </a:pPr>
            <a:r>
              <a:t>predictable and deterministic environments and products</a:t>
            </a:r>
          </a:p>
          <a:p>
            <a:pPr marL="333374" indent="-333374" defTabSz="438150">
              <a:spcBef>
                <a:spcPts val="700"/>
              </a:spcBef>
              <a:defRPr sz="2700"/>
            </a:pPr>
            <a:r>
              <a:t>consistency of all models across the whole lifecycle</a:t>
            </a:r>
          </a:p>
          <a:p>
            <a:pPr marL="333374" indent="-333374" defTabSz="438150">
              <a:spcBef>
                <a:spcPts val="700"/>
              </a:spcBef>
              <a:defRPr sz="2700"/>
            </a:pPr>
            <a:r>
              <a:t>trade space analysis and measurable, useful metrics</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1" name="Practice Gaps"/>
          <p:cNvSpPr txBox="1"/>
          <p:nvPr>
            <p:ph type="body" idx="21"/>
          </p:nvPr>
        </p:nvSpPr>
        <p:spPr>
          <a:prstGeom prst="rect">
            <a:avLst/>
          </a:prstGeom>
        </p:spPr>
        <p:txBody>
          <a:bodyPr/>
          <a:lstStyle/>
          <a:p>
            <a:pPr/>
            <a:r>
              <a:t>Practice Gaps</a:t>
            </a:r>
          </a:p>
        </p:txBody>
      </p:sp>
      <p:sp>
        <p:nvSpPr>
          <p:cNvPr id="182" name="writing models is rarely as immediately rewarding as programming, since most are not executable…"/>
          <p:cNvSpPr txBox="1"/>
          <p:nvPr>
            <p:ph type="body" idx="22"/>
          </p:nvPr>
        </p:nvSpPr>
        <p:spPr>
          <a:prstGeom prst="rect">
            <a:avLst/>
          </a:prstGeom>
        </p:spPr>
        <p:txBody>
          <a:bodyPr/>
          <a:lstStyle/>
          <a:p>
            <a:pPr/>
            <a:r>
              <a:t>writing models is rarely as immediately rewarding as programming, since most are not executable</a:t>
            </a:r>
          </a:p>
          <a:p>
            <a:pPr/>
            <a:r>
              <a:t>modeling tools feel more like documentation than programming, and programmers like to program</a:t>
            </a:r>
          </a:p>
          <a:p>
            <a:pPr/>
            <a:r>
              <a:t>there are rarely “print” statements in models</a:t>
            </a:r>
          </a:p>
          <a:p>
            <a:pPr/>
            <a:r>
              <a:t>some modeling languages are only graphical, and most programmers prefer textual languages</a:t>
            </a:r>
          </a:p>
          <a:p>
            <a:pPr/>
            <a:r>
              <a:t>trillions of lines of legacy code are not described with any existing models</a:t>
            </a:r>
          </a:p>
          <a:p>
            <a:pPr/>
            <a:r>
              <a:t>extracting models from code is much harder than generating code from models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5" name="MBE at Galois = RDE"/>
          <p:cNvSpPr txBox="1"/>
          <p:nvPr/>
        </p:nvSpPr>
        <p:spPr>
          <a:xfrm>
            <a:off x="952500" y="4227264"/>
            <a:ext cx="11099800" cy="12990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ctr" defTabSz="584200">
              <a:spcBef>
                <a:spcPts val="0"/>
              </a:spcBef>
              <a:defRPr b="0" sz="6000">
                <a:solidFill>
                  <a:srgbClr val="000000"/>
                </a:solidFill>
                <a:latin typeface="Helvetica Neue Medium"/>
                <a:ea typeface="Helvetica Neue Medium"/>
                <a:cs typeface="Helvetica Neue Medium"/>
                <a:sym typeface="Helvetica Neue Medium"/>
              </a:defRPr>
            </a:lvl1pPr>
          </a:lstStyle>
          <a:p>
            <a:pPr/>
            <a:r>
              <a:t>MBE at Galois = RDE</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8" name="The RDE Research Program at Galois"/>
          <p:cNvSpPr txBox="1"/>
          <p:nvPr>
            <p:ph type="body" idx="21"/>
          </p:nvPr>
        </p:nvSpPr>
        <p:spPr>
          <a:prstGeom prst="rect">
            <a:avLst/>
          </a:prstGeom>
        </p:spPr>
        <p:txBody>
          <a:bodyPr/>
          <a:lstStyle>
            <a:lvl1pPr defTabSz="484886">
              <a:defRPr sz="4980"/>
            </a:lvl1pPr>
          </a:lstStyle>
          <a:p>
            <a:pPr/>
            <a:r>
              <a:t>The RDE Research Program at Galois</a:t>
            </a:r>
          </a:p>
        </p:txBody>
      </p:sp>
      <p:sp>
        <p:nvSpPr>
          <p:cNvPr id="189" name="Rigorous Digital Engineering (RDE)…"/>
          <p:cNvSpPr txBox="1"/>
          <p:nvPr>
            <p:ph type="body" idx="22"/>
          </p:nvPr>
        </p:nvSpPr>
        <p:spPr>
          <a:prstGeom prst="rect">
            <a:avLst/>
          </a:prstGeom>
        </p:spPr>
        <p:txBody>
          <a:bodyPr/>
          <a:lstStyle/>
          <a:p>
            <a:pPr marL="404494" indent="-404494" defTabSz="531622">
              <a:spcBef>
                <a:spcPts val="900"/>
              </a:spcBef>
              <a:defRPr sz="3276"/>
            </a:pPr>
            <a:r>
              <a:rPr b="1"/>
              <a:t>Rigorous Digital Engineering</a:t>
            </a:r>
            <a:r>
              <a:t> (</a:t>
            </a:r>
            <a:r>
              <a:rPr b="1"/>
              <a:t>RDE</a:t>
            </a:r>
            <a:r>
              <a:t>)</a:t>
            </a:r>
          </a:p>
          <a:p>
            <a:pPr lvl="1" marL="808990" indent="-404495" defTabSz="531622">
              <a:spcBef>
                <a:spcPts val="900"/>
              </a:spcBef>
              <a:defRPr sz="3276"/>
            </a:pPr>
            <a:r>
              <a:rPr b="1"/>
              <a:t>Rigorous</a:t>
            </a:r>
            <a:r>
              <a:t> = use </a:t>
            </a:r>
            <a:r>
              <a:rPr i="1"/>
              <a:t>applied formal methods</a:t>
            </a:r>
            <a:r>
              <a:t> to reason about </a:t>
            </a:r>
            <a:r>
              <a:rPr i="1"/>
              <a:t>models, implementations, and evidence</a:t>
            </a:r>
          </a:p>
          <a:p>
            <a:pPr lvl="1" marL="808990" indent="-404495" defTabSz="531622">
              <a:spcBef>
                <a:spcPts val="900"/>
              </a:spcBef>
              <a:defRPr sz="3276"/>
            </a:pPr>
            <a:r>
              <a:rPr b="1"/>
              <a:t>Digital</a:t>
            </a:r>
            <a:r>
              <a:t> = use digital, mechanized, computational, denotational and executable models of components and systems to create </a:t>
            </a:r>
            <a:r>
              <a:rPr i="1"/>
              <a:t>digital twins</a:t>
            </a:r>
            <a:r>
              <a:t> (executable digital representations of components and systems ) and </a:t>
            </a:r>
            <a:r>
              <a:rPr i="1"/>
              <a:t>digital threads</a:t>
            </a:r>
            <a:r>
              <a:t> (relations between digital and physical artifacts with known, evidence-based fidelity)</a:t>
            </a:r>
          </a:p>
          <a:p>
            <a:pPr lvl="1" marL="808990" indent="-404495" defTabSz="531622">
              <a:spcBef>
                <a:spcPts val="900"/>
              </a:spcBef>
              <a:defRPr sz="3276"/>
            </a:pPr>
            <a:r>
              <a:rPr b="1"/>
              <a:t>Engineering</a:t>
            </a:r>
            <a:r>
              <a:t> = process, methodologies, tools, and technologies supporting </a:t>
            </a:r>
            <a:r>
              <a:rPr i="1"/>
              <a:t>all</a:t>
            </a:r>
            <a:r>
              <a:t> forms of engineering (particularly domain, requirements, software, firmware, hardware, safety, systems, and security engineering)</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2" name="Models and Reasoning at Galois"/>
          <p:cNvSpPr txBox="1"/>
          <p:nvPr>
            <p:ph type="body" idx="21"/>
          </p:nvPr>
        </p:nvSpPr>
        <p:spPr>
          <a:prstGeom prst="rect">
            <a:avLst/>
          </a:prstGeom>
        </p:spPr>
        <p:txBody>
          <a:bodyPr/>
          <a:lstStyle>
            <a:lvl1pPr defTabSz="560831">
              <a:defRPr sz="5760"/>
            </a:lvl1pPr>
          </a:lstStyle>
          <a:p>
            <a:pPr/>
            <a:r>
              <a:t>Models and Reasoning at Galois</a:t>
            </a:r>
          </a:p>
        </p:txBody>
      </p:sp>
      <p:sp>
        <p:nvSpPr>
          <p:cNvPr id="193" name="models are primarily those that support RDE…"/>
          <p:cNvSpPr txBox="1"/>
          <p:nvPr>
            <p:ph type="body" idx="22"/>
          </p:nvPr>
        </p:nvSpPr>
        <p:spPr>
          <a:xfrm>
            <a:off x="829169" y="1672034"/>
            <a:ext cx="11346462" cy="7205266"/>
          </a:xfrm>
          <a:prstGeom prst="rect">
            <a:avLst/>
          </a:prstGeom>
        </p:spPr>
        <p:txBody>
          <a:bodyPr/>
          <a:lstStyle/>
          <a:p>
            <a:pPr marL="337819" indent="-337819" defTabSz="443991">
              <a:spcBef>
                <a:spcPts val="700"/>
              </a:spcBef>
              <a:defRPr sz="2736"/>
            </a:pPr>
            <a:r>
              <a:t>models are primarily those that support RDE</a:t>
            </a:r>
          </a:p>
          <a:p>
            <a:pPr lvl="1" marL="675640" indent="-337820" defTabSz="443991">
              <a:spcBef>
                <a:spcPts val="700"/>
              </a:spcBef>
              <a:defRPr sz="2736"/>
            </a:pPr>
            <a:r>
              <a:t>digital, mechanized, computational, denotational and executable models of components &amp; systems</a:t>
            </a:r>
          </a:p>
          <a:p>
            <a:pPr marL="337819" indent="-337819" defTabSz="443991">
              <a:spcBef>
                <a:spcPts val="700"/>
              </a:spcBef>
              <a:defRPr sz="2736"/>
            </a:pPr>
            <a:r>
              <a:t>generally, models must have well-understood and maintainable relationships to other models and implementations</a:t>
            </a:r>
          </a:p>
          <a:p>
            <a:pPr marL="337819" indent="-337819" defTabSz="443991">
              <a:spcBef>
                <a:spcPts val="700"/>
              </a:spcBef>
              <a:defRPr sz="2736"/>
            </a:pPr>
            <a:r>
              <a:t>models are either written by hand, generated from other artifacts (semi-formal or formal), or lifted/extracted from implementations (software, binaries, &amp; hardware designs)</a:t>
            </a:r>
          </a:p>
          <a:p>
            <a:pPr marL="337819" indent="-337819" defTabSz="443991">
              <a:spcBef>
                <a:spcPts val="700"/>
              </a:spcBef>
              <a:defRPr sz="2736"/>
            </a:pPr>
            <a:r>
              <a:t>reasoning about models and implementations is accomplished using one of dozens of formal reasoning techniques</a:t>
            </a:r>
          </a:p>
          <a:p>
            <a:pPr lvl="1" marL="675640" indent="-337820" defTabSz="443991">
              <a:spcBef>
                <a:spcPts val="700"/>
              </a:spcBef>
              <a:defRPr sz="2736"/>
            </a:pPr>
            <a:r>
              <a:t>interactive specification and proofs in a Logical Framework</a:t>
            </a:r>
          </a:p>
          <a:p>
            <a:pPr lvl="1" marL="675640" indent="-337820" defTabSz="443991">
              <a:spcBef>
                <a:spcPts val="700"/>
              </a:spcBef>
              <a:defRPr sz="2736"/>
            </a:pPr>
            <a:r>
              <a:t>automated reasoning with SAT/SMT</a:t>
            </a:r>
          </a:p>
          <a:p>
            <a:pPr lvl="1" marL="675640" indent="-337820" defTabSz="443991">
              <a:spcBef>
                <a:spcPts val="700"/>
              </a:spcBef>
              <a:defRPr sz="2736"/>
            </a:pPr>
            <a:r>
              <a:t>type systems, symbolic evaluation, and logic-based reasoning with various Hoare, separation, and domain-specific logics are popular</a:t>
            </a:r>
          </a:p>
          <a:p>
            <a:pPr lvl="1" marL="675640" indent="-337820" defTabSz="443991">
              <a:spcBef>
                <a:spcPts val="700"/>
              </a:spcBef>
              <a:defRPr sz="2736"/>
            </a:pPr>
            <a:r>
              <a:t>model checking and abstract interpretation, less so</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6" name="Recommendations…"/>
          <p:cNvSpPr txBox="1"/>
          <p:nvPr/>
        </p:nvSpPr>
        <p:spPr>
          <a:xfrm>
            <a:off x="952500" y="3609840"/>
            <a:ext cx="11099800" cy="25339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lgn="ctr" defTabSz="584200">
              <a:spcBef>
                <a:spcPts val="0"/>
              </a:spcBef>
              <a:defRPr b="0" sz="6000">
                <a:solidFill>
                  <a:srgbClr val="000000"/>
                </a:solidFill>
                <a:latin typeface="Helvetica Neue Medium"/>
                <a:ea typeface="Helvetica Neue Medium"/>
                <a:cs typeface="Helvetica Neue Medium"/>
                <a:sym typeface="Helvetica Neue Medium"/>
              </a:defRPr>
            </a:pPr>
            <a:r>
              <a:t>Recommendations </a:t>
            </a:r>
          </a:p>
          <a:p>
            <a:pPr algn="ctr" defTabSz="584200">
              <a:spcBef>
                <a:spcPts val="0"/>
              </a:spcBef>
              <a:defRPr b="0" sz="6000">
                <a:solidFill>
                  <a:srgbClr val="000000"/>
                </a:solidFill>
                <a:latin typeface="Helvetica Neue Medium"/>
                <a:ea typeface="Helvetica Neue Medium"/>
                <a:cs typeface="Helvetica Neue Medium"/>
                <a:sym typeface="Helvetica Neue Medium"/>
              </a:defRPr>
            </a:pPr>
            <a:r>
              <a:t>for MBE at the NRC</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9" name="Recommendations for MBE at the NRC"/>
          <p:cNvSpPr txBox="1"/>
          <p:nvPr>
            <p:ph type="body" idx="21"/>
          </p:nvPr>
        </p:nvSpPr>
        <p:spPr>
          <a:prstGeom prst="rect">
            <a:avLst/>
          </a:prstGeom>
        </p:spPr>
        <p:txBody>
          <a:bodyPr/>
          <a:lstStyle>
            <a:lvl1pPr defTabSz="461518">
              <a:defRPr sz="4740"/>
            </a:lvl1pPr>
          </a:lstStyle>
          <a:p>
            <a:pPr/>
            <a:r>
              <a:t>Recommendations for MBE at the NRC</a:t>
            </a:r>
          </a:p>
        </p:txBody>
      </p:sp>
      <p:sp>
        <p:nvSpPr>
          <p:cNvPr id="200" name="Tool Dependencies…"/>
          <p:cNvSpPr txBox="1"/>
          <p:nvPr>
            <p:ph type="body" idx="22"/>
          </p:nvPr>
        </p:nvSpPr>
        <p:spPr>
          <a:prstGeom prst="rect">
            <a:avLst/>
          </a:prstGeom>
        </p:spPr>
        <p:txBody>
          <a:bodyPr/>
          <a:lstStyle/>
          <a:p>
            <a:pPr marL="431164" indent="-431164" defTabSz="566674">
              <a:spcBef>
                <a:spcPts val="900"/>
              </a:spcBef>
              <a:defRPr sz="3492"/>
            </a:pPr>
            <a:r>
              <a:t>Tool Dependencies</a:t>
            </a:r>
          </a:p>
          <a:p>
            <a:pPr marL="431164" indent="-431164" defTabSz="566674">
              <a:spcBef>
                <a:spcPts val="900"/>
              </a:spcBef>
              <a:defRPr sz="3492"/>
            </a:pPr>
            <a:r>
              <a:t>Certification Review</a:t>
            </a:r>
          </a:p>
          <a:p>
            <a:pPr marL="431164" indent="-431164" defTabSz="566674">
              <a:spcBef>
                <a:spcPts val="900"/>
              </a:spcBef>
              <a:defRPr sz="3492"/>
            </a:pPr>
            <a:r>
              <a:t>Key Relations</a:t>
            </a:r>
          </a:p>
          <a:p>
            <a:pPr lvl="1" marL="862330" indent="-431165" defTabSz="566674">
              <a:spcBef>
                <a:spcPts val="900"/>
              </a:spcBef>
              <a:defRPr sz="3492"/>
            </a:pPr>
            <a:r>
              <a:t>Traceability</a:t>
            </a:r>
          </a:p>
          <a:p>
            <a:pPr lvl="1" marL="862330" indent="-431165" defTabSz="566674">
              <a:spcBef>
                <a:spcPts val="900"/>
              </a:spcBef>
              <a:defRPr sz="3492"/>
            </a:pPr>
            <a:r>
              <a:t>Representational and Descriptive</a:t>
            </a:r>
          </a:p>
          <a:p>
            <a:pPr lvl="1" marL="862330" indent="-431165" defTabSz="566674">
              <a:spcBef>
                <a:spcPts val="900"/>
              </a:spcBef>
              <a:defRPr sz="3492"/>
            </a:pPr>
            <a:r>
              <a:t>Structural and Operational</a:t>
            </a:r>
          </a:p>
          <a:p>
            <a:pPr lvl="1" marL="862330" indent="-431165" defTabSz="566674">
              <a:spcBef>
                <a:spcPts val="900"/>
              </a:spcBef>
              <a:defRPr sz="3492"/>
            </a:pPr>
            <a:r>
              <a:t>Data</a:t>
            </a:r>
          </a:p>
          <a:p>
            <a:pPr lvl="1" marL="862330" indent="-431165" defTabSz="566674">
              <a:spcBef>
                <a:spcPts val="900"/>
              </a:spcBef>
              <a:defRPr sz="3492"/>
            </a:pPr>
            <a:r>
              <a:t>Action</a:t>
            </a:r>
          </a:p>
          <a:p>
            <a:pPr marL="431164" indent="-431164" defTabSz="566674">
              <a:spcBef>
                <a:spcPts val="900"/>
              </a:spcBef>
              <a:defRPr sz="3492"/>
            </a:pPr>
            <a:r>
              <a:t>Validating Models</a:t>
            </a:r>
          </a:p>
          <a:p>
            <a:pPr marL="431164" indent="-431164" defTabSz="566674">
              <a:spcBef>
                <a:spcPts val="900"/>
              </a:spcBef>
              <a:defRPr sz="3492"/>
            </a:pPr>
            <a:r>
              <a:t>Validating Model-Implementation Correspondences</a:t>
            </a:r>
          </a:p>
          <a:p>
            <a:pPr marL="431164" indent="-431164" defTabSz="566674">
              <a:spcBef>
                <a:spcPts val="900"/>
              </a:spcBef>
              <a:defRPr sz="3492"/>
            </a:pPr>
            <a:r>
              <a:t>Validating Claims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0" name="Overview of the Project"/>
          <p:cNvSpPr txBox="1"/>
          <p:nvPr>
            <p:ph type="body" idx="21"/>
          </p:nvPr>
        </p:nvSpPr>
        <p:spPr>
          <a:xfrm>
            <a:off x="952500" y="4227264"/>
            <a:ext cx="11099800" cy="1299072"/>
          </a:xfrm>
          <a:prstGeom prst="rect">
            <a:avLst/>
          </a:prstGeom>
        </p:spPr>
        <p:txBody>
          <a:bodyPr/>
          <a:lstStyle/>
          <a:p>
            <a:pPr/>
            <a:r>
              <a:t>Overview of the Project</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3" name="Tool Dependencies Recommendations"/>
          <p:cNvSpPr txBox="1"/>
          <p:nvPr>
            <p:ph type="body" idx="21"/>
          </p:nvPr>
        </p:nvSpPr>
        <p:spPr>
          <a:prstGeom prst="rect">
            <a:avLst/>
          </a:prstGeom>
        </p:spPr>
        <p:txBody>
          <a:bodyPr/>
          <a:lstStyle>
            <a:lvl1pPr defTabSz="473201">
              <a:defRPr sz="4860"/>
            </a:lvl1pPr>
          </a:lstStyle>
          <a:p>
            <a:pPr/>
            <a:r>
              <a:t>Tool Dependencies Recommendations</a:t>
            </a:r>
          </a:p>
        </p:txBody>
      </p:sp>
      <p:sp>
        <p:nvSpPr>
          <p:cNvPr id="204" name="Tool Metadata: For each artifact kind and file type in a system under review, ensure that the tool(s) necessary to validate that artifact are precisely documented (name, vendor, version, operating system platform).…"/>
          <p:cNvSpPr txBox="1"/>
          <p:nvPr>
            <p:ph type="body" idx="22"/>
          </p:nvPr>
        </p:nvSpPr>
        <p:spPr>
          <a:prstGeom prst="rect">
            <a:avLst/>
          </a:prstGeom>
        </p:spPr>
        <p:txBody>
          <a:bodyPr/>
          <a:lstStyle/>
          <a:p>
            <a:pPr marL="404494" indent="-404494" defTabSz="531622">
              <a:spcBef>
                <a:spcPts val="900"/>
              </a:spcBef>
              <a:defRPr sz="3276"/>
            </a:pPr>
            <a:r>
              <a:rPr b="1"/>
              <a:t>Tool Metadata</a:t>
            </a:r>
            <a:r>
              <a:t>: For each artifact kind and file type in a system under review, ensure that the tool(s) necessary to validate that artifact are precisely documented (name, vendor, version, operating system platform).</a:t>
            </a:r>
          </a:p>
          <a:p>
            <a:pPr marL="404494" indent="-404494" defTabSz="531622">
              <a:spcBef>
                <a:spcPts val="900"/>
              </a:spcBef>
              <a:defRPr sz="3276"/>
            </a:pPr>
            <a:r>
              <a:rPr b="1"/>
              <a:t>Tool Availability</a:t>
            </a:r>
            <a:r>
              <a:t>: For each artifact kind and file type in a system under review, ensure that the tool(s) necessary to validate that artifact is made available to the reviewer(s).</a:t>
            </a:r>
          </a:p>
          <a:p>
            <a:pPr marL="404494" indent="-404494" defTabSz="531622">
              <a:spcBef>
                <a:spcPts val="900"/>
              </a:spcBef>
              <a:defRPr sz="3276"/>
            </a:pPr>
            <a:r>
              <a:rPr b="1"/>
              <a:t>Evaluation Platform</a:t>
            </a:r>
            <a:r>
              <a:t>: For each system under review, the system development team should provide a snapshot of a stable, coherent, documented evaluation platform to reviewers, such as a Virtual Machine image (e.g., VDI,  VHD, VMDK file types), a Docker image, or a Nix configuration and cache.</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7" name="Certification Review Recommendations"/>
          <p:cNvSpPr txBox="1"/>
          <p:nvPr>
            <p:ph type="body" idx="21"/>
          </p:nvPr>
        </p:nvSpPr>
        <p:spPr>
          <a:prstGeom prst="rect">
            <a:avLst/>
          </a:prstGeom>
        </p:spPr>
        <p:txBody>
          <a:bodyPr/>
          <a:lstStyle>
            <a:lvl1pPr defTabSz="461518">
              <a:defRPr sz="4740"/>
            </a:lvl1pPr>
          </a:lstStyle>
          <a:p>
            <a:pPr/>
            <a:r>
              <a:t>Certification Review Recommendations</a:t>
            </a:r>
          </a:p>
        </p:txBody>
      </p:sp>
      <p:sp>
        <p:nvSpPr>
          <p:cNvPr id="208" name="End-to-End: Review at least one most abstract to most concrete chain.…"/>
          <p:cNvSpPr txBox="1"/>
          <p:nvPr>
            <p:ph type="body" idx="22"/>
          </p:nvPr>
        </p:nvSpPr>
        <p:spPr>
          <a:prstGeom prst="rect">
            <a:avLst/>
          </a:prstGeom>
        </p:spPr>
        <p:txBody>
          <a:bodyPr/>
          <a:lstStyle/>
          <a:p>
            <a:pPr marL="431164" indent="-431164" defTabSz="566674">
              <a:spcBef>
                <a:spcPts val="900"/>
              </a:spcBef>
              <a:defRPr b="1" sz="3492"/>
            </a:pPr>
            <a:r>
              <a:t>End-to-End</a:t>
            </a:r>
            <a:r>
              <a:rPr b="0"/>
              <a:t>: Review at least one most abstract to most concrete chain.</a:t>
            </a:r>
          </a:p>
          <a:p>
            <a:pPr marL="431164" indent="-431164" defTabSz="566674">
              <a:spcBef>
                <a:spcPts val="900"/>
              </a:spcBef>
              <a:defRPr b="1" sz="3492"/>
            </a:pPr>
            <a:r>
              <a:t>Regularity</a:t>
            </a:r>
            <a:r>
              <a:rPr b="0"/>
              <a:t>: Review at least one instance of each artifact kind in detail, and check for regularity across adjacent model elements of the same kind.</a:t>
            </a:r>
          </a:p>
          <a:p>
            <a:pPr marL="431164" indent="-431164" defTabSz="566674">
              <a:spcBef>
                <a:spcPts val="900"/>
              </a:spcBef>
              <a:defRPr b="1" sz="3492"/>
            </a:pPr>
            <a:r>
              <a:t>Workflow</a:t>
            </a:r>
            <a:r>
              <a:rPr b="0"/>
              <a:t>: The recommended workflow for reviewing model-based assets moves through the four key facets of any system specification: structure, then data, then behavior, and then properties.</a:t>
            </a:r>
          </a:p>
          <a:p>
            <a:pPr marL="431164" indent="-431164" defTabSz="566674">
              <a:spcBef>
                <a:spcPts val="900"/>
              </a:spcBef>
              <a:defRPr b="1" sz="3492"/>
            </a:pPr>
            <a:r>
              <a:t>Limit Risk</a:t>
            </a:r>
            <a:r>
              <a:rPr b="0"/>
              <a:t>: Review remaining artifacts (of all kinds, model, code, documentation, etc.) using a </a:t>
            </a:r>
            <a:r>
              <a:rPr b="0" i="1"/>
              <a:t>risk-limiting audit</a:t>
            </a:r>
            <a:r>
              <a:rPr b="0"/>
              <a:t> approach.</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11" name="Traceability Recommendations"/>
          <p:cNvSpPr txBox="1"/>
          <p:nvPr>
            <p:ph type="body" idx="21"/>
          </p:nvPr>
        </p:nvSpPr>
        <p:spPr>
          <a:prstGeom prst="rect">
            <a:avLst/>
          </a:prstGeom>
        </p:spPr>
        <p:txBody>
          <a:bodyPr/>
          <a:lstStyle/>
          <a:p>
            <a:pPr/>
            <a:r>
              <a:t>Traceability Recommendations</a:t>
            </a:r>
          </a:p>
        </p:txBody>
      </p:sp>
      <p:sp>
        <p:nvSpPr>
          <p:cNvPr id="212" name="Traceability Completeness: At every layer of model refinement, every assumption, goal, and requirement that frames a model-based specification at the abstract end of the refinement must be traceable to a corresponding assumption/rely/precondition, goal, "/>
          <p:cNvSpPr txBox="1"/>
          <p:nvPr>
            <p:ph type="body" idx="22"/>
          </p:nvPr>
        </p:nvSpPr>
        <p:spPr>
          <a:xfrm>
            <a:off x="952500" y="3309448"/>
            <a:ext cx="11099800" cy="5767777"/>
          </a:xfrm>
          <a:prstGeom prst="rect">
            <a:avLst/>
          </a:prstGeom>
        </p:spPr>
        <p:txBody>
          <a:bodyPr/>
          <a:lstStyle/>
          <a:p>
            <a:pPr marL="311149" indent="-311149" defTabSz="408940">
              <a:spcBef>
                <a:spcPts val="700"/>
              </a:spcBef>
              <a:defRPr sz="2520"/>
            </a:pPr>
            <a:r>
              <a:rPr b="1"/>
              <a:t>Traceability Completeness</a:t>
            </a:r>
            <a:r>
              <a:t>: At every layer of model refinement, every assumption, goal, and requirement that frames a model-based specification at the abstract end of the refinement must be traceable to a corresponding assumption/rely/precondition, goal, or property in at least one refined artifact.</a:t>
            </a:r>
          </a:p>
          <a:p>
            <a:pPr marL="311149" indent="-311149" defTabSz="408940">
              <a:spcBef>
                <a:spcPts val="700"/>
              </a:spcBef>
              <a:defRPr sz="2520"/>
            </a:pPr>
            <a:r>
              <a:rPr b="1"/>
              <a:t>Bi-directional Traceability</a:t>
            </a:r>
            <a:r>
              <a:t>: Every model, code, or assurance artifact </a:t>
            </a:r>
            <a:r>
              <a:rPr i="1"/>
              <a:t>A</a:t>
            </a:r>
            <a:r>
              <a:t> that is in a traceability relation to another artifact </a:t>
            </a:r>
            <a:r>
              <a:rPr i="1"/>
              <a:t>B</a:t>
            </a:r>
            <a:r>
              <a:t> should (i) permit a trace from </a:t>
            </a:r>
            <a:r>
              <a:rPr i="1"/>
              <a:t>A</a:t>
            </a:r>
            <a:r>
              <a:t> to </a:t>
            </a:r>
            <a:r>
              <a:rPr i="1"/>
              <a:t>B</a:t>
            </a:r>
            <a:r>
              <a:t> and from </a:t>
            </a:r>
            <a:r>
              <a:rPr i="1"/>
              <a:t>B</a:t>
            </a:r>
            <a:r>
              <a:t> to </a:t>
            </a:r>
            <a:r>
              <a:rPr i="1"/>
              <a:t>A</a:t>
            </a:r>
            <a:r>
              <a:t>, and (ii) the nature of both traces must be clear.</a:t>
            </a:r>
          </a:p>
          <a:p>
            <a:pPr marL="311149" indent="-311149" defTabSz="408940">
              <a:spcBef>
                <a:spcPts val="700"/>
              </a:spcBef>
              <a:defRPr sz="2520"/>
            </a:pPr>
            <a:r>
              <a:rPr b="1"/>
              <a:t>Traceability Reachability</a:t>
            </a:r>
            <a:r>
              <a:t>: Every model, code, or assurance artifact must be reachable by a trace relation to at least one, and preferably only one, other artifact.</a:t>
            </a:r>
          </a:p>
          <a:p>
            <a:pPr marL="311149" indent="-311149" defTabSz="408940">
              <a:spcBef>
                <a:spcPts val="700"/>
              </a:spcBef>
              <a:defRPr sz="2520"/>
            </a:pPr>
            <a:r>
              <a:rPr b="1"/>
              <a:t>Traceability Implicitness</a:t>
            </a:r>
            <a:r>
              <a:t>: Implicit traceability is superior to explicit traceability.</a:t>
            </a:r>
          </a:p>
        </p:txBody>
      </p:sp>
      <p:sp>
        <p:nvSpPr>
          <p:cNvPr id="213" name="Traceability relations are those that link artifacts, often in a bi-directional fashion.  Traceable relations should be labeled to indicate the purpose of the reference."/>
          <p:cNvSpPr txBox="1"/>
          <p:nvPr/>
        </p:nvSpPr>
        <p:spPr>
          <a:xfrm>
            <a:off x="1683255" y="1669761"/>
            <a:ext cx="9638290" cy="1417272"/>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800">
                <a:solidFill>
                  <a:srgbClr val="000000"/>
                </a:solidFill>
                <a:latin typeface="+mj-lt"/>
                <a:ea typeface="+mj-ea"/>
                <a:cs typeface="+mj-cs"/>
                <a:sym typeface="Helvetica Neue"/>
              </a:defRPr>
            </a:pPr>
            <a:r>
              <a:rPr b="1"/>
              <a:t>Traceability relations</a:t>
            </a:r>
            <a:r>
              <a:t> are those that link artifacts, often in a </a:t>
            </a:r>
            <a:r>
              <a:rPr i="1"/>
              <a:t>bi-directional</a:t>
            </a:r>
            <a:r>
              <a:t> fashion.  Traceable relations should be labeled to indicate the purpose of the reference.</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16" name="Representation Recommendations"/>
          <p:cNvSpPr txBox="1"/>
          <p:nvPr>
            <p:ph type="body" idx="21"/>
          </p:nvPr>
        </p:nvSpPr>
        <p:spPr>
          <a:prstGeom prst="rect">
            <a:avLst/>
          </a:prstGeom>
        </p:spPr>
        <p:txBody>
          <a:bodyPr/>
          <a:lstStyle>
            <a:lvl1pPr defTabSz="525779">
              <a:defRPr sz="5400"/>
            </a:lvl1pPr>
          </a:lstStyle>
          <a:p>
            <a:pPr/>
            <a:r>
              <a:t>Representation Recommendations</a:t>
            </a:r>
          </a:p>
        </p:txBody>
      </p:sp>
      <p:sp>
        <p:nvSpPr>
          <p:cNvPr id="217" name="Representation Realizability: Every model must be realizable within an implementation; that is, once the model is refined to an implementation, an implementation must be able to be exist which fulfills all of the properties of the model.  A model that is"/>
          <p:cNvSpPr txBox="1"/>
          <p:nvPr>
            <p:ph type="body" idx="22"/>
          </p:nvPr>
        </p:nvSpPr>
        <p:spPr>
          <a:xfrm>
            <a:off x="952500" y="2976472"/>
            <a:ext cx="11099800" cy="6270768"/>
          </a:xfrm>
          <a:prstGeom prst="rect">
            <a:avLst/>
          </a:prstGeom>
        </p:spPr>
        <p:txBody>
          <a:bodyPr/>
          <a:lstStyle/>
          <a:p>
            <a:pPr marL="315594" indent="-315594" defTabSz="414781">
              <a:spcBef>
                <a:spcPts val="700"/>
              </a:spcBef>
              <a:defRPr sz="2556"/>
            </a:pPr>
            <a:r>
              <a:rPr b="1"/>
              <a:t>Representation Realizability</a:t>
            </a:r>
            <a:r>
              <a:t>: Every model must be realizable within an implementation; that is, once the model is refined to an implementation, an implementation must be able to be exist which fulfills all of the properties of the model.  A model that is unrealizable is a model that is unimplementable.</a:t>
            </a:r>
          </a:p>
          <a:p>
            <a:pPr marL="315594" indent="-315594" defTabSz="414781">
              <a:spcBef>
                <a:spcPts val="700"/>
              </a:spcBef>
              <a:defRPr sz="2556"/>
            </a:pPr>
            <a:r>
              <a:rPr b="1"/>
              <a:t>Representation Soundness</a:t>
            </a:r>
            <a:r>
              <a:t>: Models must be sound; unsound models are neither useful nor realizable.  Models and model-code relations should be checked for soundness by attempting to rigorously validate or formally verify “bottom” implementations.</a:t>
            </a:r>
          </a:p>
          <a:p>
            <a:pPr marL="315594" indent="-315594" defTabSz="414781">
              <a:spcBef>
                <a:spcPts val="700"/>
              </a:spcBef>
              <a:defRPr sz="2556"/>
            </a:pPr>
            <a:r>
              <a:rPr b="1"/>
              <a:t>Representation Completeness</a:t>
            </a:r>
            <a:r>
              <a:t>: Every model should be </a:t>
            </a:r>
            <a:r>
              <a:rPr i="1"/>
              <a:t>relatively complete</a:t>
            </a:r>
            <a:r>
              <a:t>, where relative completeness is defined with regards to (i) the expressivity of the modeling language, (ii) the utility and capability of tools which can reason about the model, and (iii) the property coverage necessary based upon the refinement relationships in which the model participates.</a:t>
            </a:r>
          </a:p>
        </p:txBody>
      </p:sp>
      <p:sp>
        <p:nvSpPr>
          <p:cNvPr id="218" name="Representational relations connect model abstractions to physical, digital, or computational manifestations."/>
          <p:cNvSpPr txBox="1"/>
          <p:nvPr/>
        </p:nvSpPr>
        <p:spPr>
          <a:xfrm>
            <a:off x="1683255" y="1772036"/>
            <a:ext cx="9638290" cy="985472"/>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800">
                <a:solidFill>
                  <a:srgbClr val="000000"/>
                </a:solidFill>
                <a:latin typeface="+mj-lt"/>
                <a:ea typeface="+mj-ea"/>
                <a:cs typeface="+mj-cs"/>
                <a:sym typeface="Helvetica Neue"/>
              </a:defRPr>
            </a:pPr>
            <a:r>
              <a:rPr b="1"/>
              <a:t>Representational relations</a:t>
            </a:r>
            <a:r>
              <a:t> connect model abstractions to physical, digital, or computational manifestations.</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1" name="Descriptive Recommendations"/>
          <p:cNvSpPr txBox="1"/>
          <p:nvPr>
            <p:ph type="body" idx="21"/>
          </p:nvPr>
        </p:nvSpPr>
        <p:spPr>
          <a:prstGeom prst="rect">
            <a:avLst/>
          </a:prstGeom>
        </p:spPr>
        <p:txBody>
          <a:bodyPr/>
          <a:lstStyle/>
          <a:p>
            <a:pPr/>
            <a:r>
              <a:t>Descriptive Recommendations</a:t>
            </a:r>
          </a:p>
        </p:txBody>
      </p:sp>
      <p:sp>
        <p:nvSpPr>
          <p:cNvPr id="222" name="Descriptive Accuracy: Descriptions should be accurate, as judged by a reader who is familiar with its target.…"/>
          <p:cNvSpPr txBox="1"/>
          <p:nvPr>
            <p:ph type="body" idx="22"/>
          </p:nvPr>
        </p:nvSpPr>
        <p:spPr>
          <a:xfrm>
            <a:off x="952500" y="4457615"/>
            <a:ext cx="11099800" cy="4419685"/>
          </a:xfrm>
          <a:prstGeom prst="rect">
            <a:avLst/>
          </a:prstGeom>
        </p:spPr>
        <p:txBody>
          <a:bodyPr/>
          <a:lstStyle/>
          <a:p>
            <a:pPr/>
            <a:r>
              <a:rPr b="1"/>
              <a:t>Descriptive Accuracy</a:t>
            </a:r>
            <a:r>
              <a:t>: Descriptions should be accurate, as judged by a reader who is familiar with its target.</a:t>
            </a:r>
          </a:p>
          <a:p>
            <a:pPr/>
            <a:r>
              <a:rPr b="1"/>
              <a:t>Descriptive Completeness</a:t>
            </a:r>
            <a:r>
              <a:t>: Descriptions should be complete with regards to the relative completeness of the artifacts to which they refine.</a:t>
            </a:r>
          </a:p>
        </p:txBody>
      </p:sp>
      <p:sp>
        <p:nvSpPr>
          <p:cNvPr id="223" name="A descriptive relation is a relation that also connects an abstraction to a descriptive target, but no property correspondence is meant to hold between the model and the object it describes."/>
          <p:cNvSpPr txBox="1"/>
          <p:nvPr/>
        </p:nvSpPr>
        <p:spPr>
          <a:xfrm>
            <a:off x="1683255" y="1575069"/>
            <a:ext cx="9638290" cy="28605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3600">
                <a:solidFill>
                  <a:srgbClr val="000000"/>
                </a:solidFill>
              </a:defRPr>
            </a:pPr>
            <a:r>
              <a:t>A </a:t>
            </a:r>
            <a:r>
              <a:rPr b="1"/>
              <a:t>descriptive relation</a:t>
            </a:r>
            <a:r>
              <a:t> is a relation that also connects an abstraction to a descriptive target, but no property correspondence is meant to hold between the model and the object it describes.</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6" name="Structural and Operational Recommendations"/>
          <p:cNvSpPr txBox="1"/>
          <p:nvPr>
            <p:ph type="body" idx="21"/>
          </p:nvPr>
        </p:nvSpPr>
        <p:spPr>
          <a:xfrm>
            <a:off x="952500" y="0"/>
            <a:ext cx="11099800" cy="890109"/>
          </a:xfrm>
          <a:prstGeom prst="rect">
            <a:avLst/>
          </a:prstGeom>
        </p:spPr>
        <p:txBody>
          <a:bodyPr/>
          <a:lstStyle>
            <a:lvl1pPr defTabSz="397256">
              <a:defRPr sz="4080"/>
            </a:lvl1pPr>
          </a:lstStyle>
          <a:p>
            <a:pPr/>
            <a:r>
              <a:t>Structural and Operational Recommendations</a:t>
            </a:r>
          </a:p>
        </p:txBody>
      </p:sp>
      <p:sp>
        <p:nvSpPr>
          <p:cNvPr id="227" name="Structural Property Preservation: All traceable refinements of models that have structure should preserve all structural properties.…"/>
          <p:cNvSpPr txBox="1"/>
          <p:nvPr>
            <p:ph type="body" idx="22"/>
          </p:nvPr>
        </p:nvSpPr>
        <p:spPr>
          <a:xfrm>
            <a:off x="952500" y="3771466"/>
            <a:ext cx="11099800" cy="5375178"/>
          </a:xfrm>
          <a:prstGeom prst="rect">
            <a:avLst/>
          </a:prstGeom>
        </p:spPr>
        <p:txBody>
          <a:bodyPr/>
          <a:lstStyle/>
          <a:p>
            <a:pPr marL="288924" indent="-288924" defTabSz="379729">
              <a:spcBef>
                <a:spcPts val="600"/>
              </a:spcBef>
              <a:defRPr sz="2340"/>
            </a:pPr>
            <a:r>
              <a:rPr b="1"/>
              <a:t>Structural Property Preservation</a:t>
            </a:r>
            <a:r>
              <a:t>: All traceable refinements of models that have structure should preserve all structural properties.</a:t>
            </a:r>
          </a:p>
          <a:p>
            <a:pPr marL="288924" indent="-288924" defTabSz="379729">
              <a:spcBef>
                <a:spcPts val="600"/>
              </a:spcBef>
              <a:defRPr sz="2340"/>
            </a:pPr>
            <a:r>
              <a:rPr b="1"/>
              <a:t>Operation Realizability</a:t>
            </a:r>
            <a:r>
              <a:t>: Operations must be realizable in a system.</a:t>
            </a:r>
          </a:p>
          <a:p>
            <a:pPr marL="288924" indent="-288924" defTabSz="379729">
              <a:spcBef>
                <a:spcPts val="600"/>
              </a:spcBef>
              <a:defRPr sz="2340"/>
            </a:pPr>
            <a:r>
              <a:rPr b="1"/>
              <a:t>Operational Elegance</a:t>
            </a:r>
            <a:r>
              <a:t>: Operation design and implementation should be </a:t>
            </a:r>
            <a:r>
              <a:rPr i="1"/>
              <a:t>elegant</a:t>
            </a:r>
            <a:r>
              <a:t>.  Elegance means: (1) there should be only a single operation that fulfills any system feature, (2) each operation should only implement a single feature, (3) simpler operational specifications are superior to more complex ones, (4) operations should either be pure queries (that change no system state) or simple commands that return no information beside success or failure, and (5) an operation that is both a query and a command (it changes state and then returns information) should be specified and implements as the composition of those two existing operations.</a:t>
            </a:r>
          </a:p>
          <a:p>
            <a:pPr marL="288924" indent="-288924" defTabSz="379729">
              <a:spcBef>
                <a:spcPts val="600"/>
              </a:spcBef>
              <a:defRPr sz="2340"/>
            </a:pPr>
            <a:r>
              <a:rPr b="1"/>
              <a:t>Operation-Action Coupling</a:t>
            </a:r>
            <a:r>
              <a:t>: Every system operation should refine to a single system action.</a:t>
            </a:r>
          </a:p>
        </p:txBody>
      </p:sp>
      <p:sp>
        <p:nvSpPr>
          <p:cNvPr id="228" name="Structural relations are part-whole relations of various kinds."/>
          <p:cNvSpPr txBox="1"/>
          <p:nvPr/>
        </p:nvSpPr>
        <p:spPr>
          <a:xfrm>
            <a:off x="1522767" y="1081217"/>
            <a:ext cx="9959265" cy="4602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200">
                <a:solidFill>
                  <a:srgbClr val="000000"/>
                </a:solidFill>
              </a:defRPr>
            </a:pPr>
            <a:r>
              <a:rPr b="1"/>
              <a:t>Structural relations</a:t>
            </a:r>
            <a:r>
              <a:t> are </a:t>
            </a:r>
            <a:r>
              <a:rPr i="1"/>
              <a:t>part-whole </a:t>
            </a:r>
            <a:r>
              <a:t>relations of various kinds.  </a:t>
            </a:r>
          </a:p>
        </p:txBody>
      </p:sp>
      <p:sp>
        <p:nvSpPr>
          <p:cNvPr id="229" name="Operational relations are relations that describe possible unconstrained behaviors.  One side of the relation often characterizes a set of possible abstract operations that can take place in a model, and the other side of the relation describes the concr"/>
          <p:cNvSpPr txBox="1"/>
          <p:nvPr/>
        </p:nvSpPr>
        <p:spPr>
          <a:xfrm>
            <a:off x="1522767" y="1732574"/>
            <a:ext cx="9959265" cy="17810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200">
                <a:solidFill>
                  <a:srgbClr val="000000"/>
                </a:solidFill>
              </a:defRPr>
            </a:pPr>
            <a:r>
              <a:rPr b="1"/>
              <a:t>Operational relations</a:t>
            </a:r>
            <a:r>
              <a:t> are relations that describe possible unconstrained behaviors.  One side of the relation often characterizes a set of possible abstract operations that can take place in a model, and the other side of the relation describes the concrete operations (such as function calls, message send/receives, UI events, etc.) that correspond to those abstract operations.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2" name="Data Recommendations"/>
          <p:cNvSpPr txBox="1"/>
          <p:nvPr>
            <p:ph type="body" idx="21"/>
          </p:nvPr>
        </p:nvSpPr>
        <p:spPr>
          <a:xfrm>
            <a:off x="952500" y="-2113"/>
            <a:ext cx="11099800" cy="1299073"/>
          </a:xfrm>
          <a:prstGeom prst="rect">
            <a:avLst/>
          </a:prstGeom>
        </p:spPr>
        <p:txBody>
          <a:bodyPr/>
          <a:lstStyle/>
          <a:p>
            <a:pPr/>
            <a:r>
              <a:t>Data Recommendations</a:t>
            </a:r>
          </a:p>
        </p:txBody>
      </p:sp>
      <p:sp>
        <p:nvSpPr>
          <p:cNvPr id="233" name="Absent Invariants: It is difficult to tell the difference between a component that has no invariants and one that has absent invariants.  Absent invariants are invariants that hold for a model, but  are not expressed by the development team due to accide"/>
          <p:cNvSpPr txBox="1"/>
          <p:nvPr>
            <p:ph type="body" idx="22"/>
          </p:nvPr>
        </p:nvSpPr>
        <p:spPr>
          <a:xfrm>
            <a:off x="952500" y="2682114"/>
            <a:ext cx="11099800" cy="6459672"/>
          </a:xfrm>
          <a:prstGeom prst="rect">
            <a:avLst/>
          </a:prstGeom>
        </p:spPr>
        <p:txBody>
          <a:bodyPr/>
          <a:lstStyle/>
          <a:p>
            <a:pPr marL="271144" indent="-271144" defTabSz="356362">
              <a:spcBef>
                <a:spcPts val="600"/>
              </a:spcBef>
              <a:defRPr sz="2196"/>
            </a:pPr>
            <a:r>
              <a:rPr b="1"/>
              <a:t>Absent Invariants</a:t>
            </a:r>
            <a:r>
              <a:t>: It is difficult to tell the difference between a component that has </a:t>
            </a:r>
            <a:r>
              <a:rPr i="1"/>
              <a:t>no invariants</a:t>
            </a:r>
            <a:r>
              <a:t> and one that has </a:t>
            </a:r>
            <a:r>
              <a:rPr i="1"/>
              <a:t>absent invariants</a:t>
            </a:r>
            <a:r>
              <a:t>.  </a:t>
            </a:r>
            <a:r>
              <a:rPr i="1"/>
              <a:t>Absent invariants</a:t>
            </a:r>
            <a:r>
              <a:t> are invariants that hold for a model, but  are not expressed by the development team due to accidental omission, oversight, or neglect.</a:t>
            </a:r>
          </a:p>
          <a:p>
            <a:pPr marL="271144" indent="-271144" defTabSz="356362">
              <a:spcBef>
                <a:spcPts val="600"/>
              </a:spcBef>
              <a:defRPr sz="2196"/>
            </a:pPr>
            <a:r>
              <a:rPr b="1"/>
              <a:t>Data Simplicity</a:t>
            </a:r>
            <a:r>
              <a:t>: The </a:t>
            </a:r>
            <a:r>
              <a:rPr i="1"/>
              <a:t>core data model</a:t>
            </a:r>
            <a:r>
              <a:t> of a system should be modeled in the simplest possible way, and model or implementations complexities due to optimization, representation, platform, or infrastructure should be modeled as data refinements of the core data model.</a:t>
            </a:r>
          </a:p>
          <a:p>
            <a:pPr marL="271144" indent="-271144" defTabSz="356362">
              <a:spcBef>
                <a:spcPts val="600"/>
              </a:spcBef>
              <a:defRPr sz="2196"/>
            </a:pPr>
            <a:r>
              <a:rPr b="1"/>
              <a:t>Data Portability</a:t>
            </a:r>
            <a:r>
              <a:t>: Data portability should be accounted for in a model using a platform product line specification, thereby factoring out platform-specific issues from core system specification matters.</a:t>
            </a:r>
          </a:p>
          <a:p>
            <a:pPr marL="271144" indent="-271144" defTabSz="356362">
              <a:spcBef>
                <a:spcPts val="600"/>
              </a:spcBef>
              <a:defRPr sz="2196"/>
            </a:pPr>
            <a:r>
              <a:rPr b="1"/>
              <a:t>Data Transparency</a:t>
            </a:r>
            <a:r>
              <a:t>: Data models and their representations should contain no undocumented values, interpretations, structures, or relations.  If the semantics of data fulfill this condition, it is </a:t>
            </a:r>
            <a:r>
              <a:rPr i="1"/>
              <a:t>transparent</a:t>
            </a:r>
            <a:r>
              <a:t> to any developer or reviewer.</a:t>
            </a:r>
          </a:p>
          <a:p>
            <a:pPr marL="271144" indent="-271144" defTabSz="356362">
              <a:spcBef>
                <a:spcPts val="600"/>
              </a:spcBef>
              <a:defRPr sz="2196"/>
            </a:pPr>
            <a:r>
              <a:rPr b="1"/>
              <a:t>Data Explainability</a:t>
            </a:r>
            <a:r>
              <a:t>: The semantics of data should be </a:t>
            </a:r>
            <a:r>
              <a:rPr i="1"/>
              <a:t>explainable</a:t>
            </a:r>
            <a:r>
              <a:t> within a model refinement; every data invariant should be justified by a traceable refinement </a:t>
            </a:r>
            <a:r>
              <a:rPr i="1"/>
              <a:t>up</a:t>
            </a:r>
            <a:r>
              <a:t> to a more abstract model property, or </a:t>
            </a:r>
            <a:r>
              <a:rPr i="1"/>
              <a:t>down</a:t>
            </a:r>
            <a:r>
              <a:t> to a more concrete model or system property.</a:t>
            </a:r>
          </a:p>
        </p:txBody>
      </p:sp>
      <p:sp>
        <p:nvSpPr>
          <p:cNvPr id="234" name="Data relations describe models of data and their…"/>
          <p:cNvSpPr txBox="1"/>
          <p:nvPr/>
        </p:nvSpPr>
        <p:spPr>
          <a:xfrm>
            <a:off x="1683255" y="1338277"/>
            <a:ext cx="9638290" cy="1089511"/>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800">
                <a:solidFill>
                  <a:srgbClr val="000000"/>
                </a:solidFill>
                <a:latin typeface="+mj-lt"/>
                <a:ea typeface="+mj-ea"/>
                <a:cs typeface="+mj-cs"/>
                <a:sym typeface="Helvetica Neue"/>
              </a:defRPr>
            </a:pPr>
            <a:r>
              <a:rPr b="1"/>
              <a:t>Data relations</a:t>
            </a:r>
            <a:r>
              <a:t> describe models of data and their</a:t>
            </a:r>
          </a:p>
          <a:p>
            <a:pPr>
              <a:defRPr b="0" sz="2800">
                <a:solidFill>
                  <a:srgbClr val="000000"/>
                </a:solidFill>
                <a:latin typeface="+mj-lt"/>
                <a:ea typeface="+mj-ea"/>
                <a:cs typeface="+mj-cs"/>
                <a:sym typeface="Helvetica Neue"/>
              </a:defRPr>
            </a:pPr>
            <a:r>
              <a:t>relationship with data in implementations.</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7" name="Action Recommendations"/>
          <p:cNvSpPr txBox="1"/>
          <p:nvPr>
            <p:ph type="body" idx="21"/>
          </p:nvPr>
        </p:nvSpPr>
        <p:spPr>
          <a:xfrm>
            <a:off x="952500" y="7373"/>
            <a:ext cx="11099800" cy="1299072"/>
          </a:xfrm>
          <a:prstGeom prst="rect">
            <a:avLst/>
          </a:prstGeom>
        </p:spPr>
        <p:txBody>
          <a:bodyPr/>
          <a:lstStyle/>
          <a:p>
            <a:pPr/>
            <a:r>
              <a:t>Action Recommendations</a:t>
            </a:r>
          </a:p>
        </p:txBody>
      </p:sp>
      <p:sp>
        <p:nvSpPr>
          <p:cNvPr id="238" name="Positive Action Completeness: Actions that define the behavior of a system under normal circumstances (no errors, exceptions, or faults) are positive actions.  The model-based specification of a system should be representationally complete with regards t"/>
          <p:cNvSpPr txBox="1"/>
          <p:nvPr>
            <p:ph type="body" idx="22"/>
          </p:nvPr>
        </p:nvSpPr>
        <p:spPr>
          <a:xfrm>
            <a:off x="952500" y="3109701"/>
            <a:ext cx="11099800" cy="6116136"/>
          </a:xfrm>
          <a:prstGeom prst="rect">
            <a:avLst/>
          </a:prstGeom>
        </p:spPr>
        <p:txBody>
          <a:bodyPr/>
          <a:lstStyle/>
          <a:p>
            <a:pPr marL="302259" indent="-302259" defTabSz="397256">
              <a:spcBef>
                <a:spcPts val="600"/>
              </a:spcBef>
              <a:defRPr sz="2448"/>
            </a:pPr>
            <a:r>
              <a:rPr b="1"/>
              <a:t>Positive Action Completeness</a:t>
            </a:r>
            <a:r>
              <a:t>: Actions that define the behavior of a system under normal circumstances (no errors, exceptions, or faults) are </a:t>
            </a:r>
            <a:r>
              <a:rPr i="1"/>
              <a:t>positive actions</a:t>
            </a:r>
            <a:r>
              <a:t>.  The model-based specification of a system should be </a:t>
            </a:r>
            <a:r>
              <a:rPr i="1"/>
              <a:t>representationally complete</a:t>
            </a:r>
            <a:r>
              <a:t> with regards to positive actions.</a:t>
            </a:r>
          </a:p>
          <a:p>
            <a:pPr marL="302259" indent="-302259" defTabSz="397256">
              <a:spcBef>
                <a:spcPts val="600"/>
              </a:spcBef>
              <a:defRPr sz="2448"/>
            </a:pPr>
            <a:r>
              <a:rPr b="1"/>
              <a:t>Negative Action Completeness</a:t>
            </a:r>
            <a:r>
              <a:t>: Actions that define the behavior of a system under abnormal circumstances (errors, exceptions, or faults) are </a:t>
            </a:r>
            <a:r>
              <a:rPr i="1"/>
              <a:t>negative actions</a:t>
            </a:r>
            <a:r>
              <a:t>.  The model-based specification of a system should be </a:t>
            </a:r>
            <a:r>
              <a:rPr i="1"/>
              <a:t>representationally complete</a:t>
            </a:r>
            <a:r>
              <a:t> with regards to negative actions.</a:t>
            </a:r>
          </a:p>
          <a:p>
            <a:pPr marL="302259" indent="-302259" defTabSz="397256">
              <a:spcBef>
                <a:spcPts val="600"/>
              </a:spcBef>
              <a:defRPr sz="2448"/>
            </a:pPr>
            <a:r>
              <a:rPr b="1"/>
              <a:t>Positive-Negative Consistency</a:t>
            </a:r>
            <a:r>
              <a:t>: The composition of positive and negative actions must be consistent, and thus realizable.</a:t>
            </a:r>
          </a:p>
          <a:p>
            <a:pPr marL="302259" indent="-302259" defTabSz="397256">
              <a:spcBef>
                <a:spcPts val="600"/>
              </a:spcBef>
              <a:defRPr sz="2448"/>
            </a:pPr>
            <a:r>
              <a:rPr b="1"/>
              <a:t>Action-Implementation Consistency</a:t>
            </a:r>
            <a:r>
              <a:t>: For every action </a:t>
            </a:r>
            <a:r>
              <a:rPr i="1"/>
              <a:t>A</a:t>
            </a:r>
            <a:r>
              <a:t>, </a:t>
            </a:r>
            <a:r>
              <a:rPr i="1"/>
              <a:t>A</a:t>
            </a:r>
            <a:r>
              <a:t>'s action-event structural relation (that is, each action is decomposed into a set of events) should be maintained by the model refinement or implementation of </a:t>
            </a:r>
            <a:r>
              <a:rPr i="1"/>
              <a:t>A</a:t>
            </a:r>
            <a:r>
              <a:t>.</a:t>
            </a:r>
          </a:p>
          <a:p>
            <a:pPr marL="302259" indent="-302259" defTabSz="397256">
              <a:spcBef>
                <a:spcPts val="600"/>
              </a:spcBef>
              <a:defRPr sz="2448"/>
            </a:pPr>
            <a:r>
              <a:rPr b="1"/>
              <a:t>Action-Event Completeness</a:t>
            </a:r>
            <a:r>
              <a:t>: Every event must be used in at least one action, and realized by a single model refinement or implementation feature.</a:t>
            </a:r>
          </a:p>
        </p:txBody>
      </p:sp>
      <p:sp>
        <p:nvSpPr>
          <p:cNvPr id="239" name="Action relations describe the decomposition of complex actions into simple events, and how those actions and events are realized in a system implementation.  An event is a state change in a system that, from the point of view of the observer, is atomic. "/>
          <p:cNvSpPr txBox="1"/>
          <p:nvPr/>
        </p:nvSpPr>
        <p:spPr>
          <a:xfrm>
            <a:off x="1683255" y="1195993"/>
            <a:ext cx="9638290" cy="1838124"/>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200">
                <a:solidFill>
                  <a:srgbClr val="000000"/>
                </a:solidFill>
                <a:latin typeface="+mj-lt"/>
                <a:ea typeface="+mj-ea"/>
                <a:cs typeface="+mj-cs"/>
                <a:sym typeface="Helvetica Neue"/>
              </a:defRPr>
            </a:pPr>
            <a:r>
              <a:rPr b="1"/>
              <a:t>Action relations</a:t>
            </a:r>
            <a:r>
              <a:t> describe the decomposition of complex actions into simple events, and how those actions and events are realized in a system implementation.  An </a:t>
            </a:r>
            <a:r>
              <a:rPr i="1"/>
              <a:t>event </a:t>
            </a:r>
            <a:r>
              <a:t>is a state change in a system that, from the point of view of the observer, is atomic.  An action is set of a (linear or branching) sequences of events.</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2" name="Relation Recommendations"/>
          <p:cNvSpPr txBox="1"/>
          <p:nvPr>
            <p:ph type="body" idx="21"/>
          </p:nvPr>
        </p:nvSpPr>
        <p:spPr>
          <a:prstGeom prst="rect">
            <a:avLst/>
          </a:prstGeom>
        </p:spPr>
        <p:txBody>
          <a:bodyPr/>
          <a:lstStyle/>
          <a:p>
            <a:pPr/>
            <a:r>
              <a:t>Relation Recommendations</a:t>
            </a:r>
          </a:p>
        </p:txBody>
      </p:sp>
      <p:sp>
        <p:nvSpPr>
          <p:cNvPr id="243" name="Relation Typing: For each relation identified or discovered in a system created with MBSE, if the relation is not explicitly typed according to the above classification scheme, deduce its type and check if it has the corresponding recommended properties "/>
          <p:cNvSpPr txBox="1"/>
          <p:nvPr>
            <p:ph type="body" idx="22"/>
          </p:nvPr>
        </p:nvSpPr>
        <p:spPr>
          <a:prstGeom prst="rect">
            <a:avLst/>
          </a:prstGeom>
        </p:spPr>
        <p:txBody>
          <a:bodyPr/>
          <a:lstStyle/>
          <a:p>
            <a:pPr/>
            <a:r>
              <a:rPr b="1"/>
              <a:t>Relation Typing</a:t>
            </a:r>
            <a:r>
              <a:t>: For each relation identified or discovered in a system created with MBSE, if the relation is not explicitly typed according to the above classification scheme, deduce its type and check if it has the corresponding recommended properties described above.  If it does not, ask the developers to justify its partial properties.</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6" name="Validating Models Recommendations"/>
          <p:cNvSpPr txBox="1"/>
          <p:nvPr>
            <p:ph type="body" idx="21"/>
          </p:nvPr>
        </p:nvSpPr>
        <p:spPr>
          <a:prstGeom prst="rect">
            <a:avLst/>
          </a:prstGeom>
        </p:spPr>
        <p:txBody>
          <a:bodyPr/>
          <a:lstStyle>
            <a:lvl1pPr defTabSz="490727">
              <a:defRPr sz="5040"/>
            </a:lvl1pPr>
          </a:lstStyle>
          <a:p>
            <a:pPr/>
            <a:r>
              <a:t>Validating Models Recommendations</a:t>
            </a:r>
          </a:p>
        </p:txBody>
      </p:sp>
      <p:sp>
        <p:nvSpPr>
          <p:cNvPr id="247" name="Model Purpose: Every model should have a purpose—a reason for it to exist.…"/>
          <p:cNvSpPr txBox="1"/>
          <p:nvPr>
            <p:ph type="body" idx="22"/>
          </p:nvPr>
        </p:nvSpPr>
        <p:spPr>
          <a:xfrm>
            <a:off x="952500" y="1675904"/>
            <a:ext cx="11099800" cy="7510424"/>
          </a:xfrm>
          <a:prstGeom prst="rect">
            <a:avLst/>
          </a:prstGeom>
        </p:spPr>
        <p:txBody>
          <a:bodyPr/>
          <a:lstStyle/>
          <a:p>
            <a:pPr marL="315594" indent="-315594" defTabSz="414781">
              <a:spcBef>
                <a:spcPts val="700"/>
              </a:spcBef>
              <a:defRPr sz="2556"/>
            </a:pPr>
            <a:r>
              <a:rPr b="1"/>
              <a:t>Model Purpose</a:t>
            </a:r>
            <a:r>
              <a:t>: Every model should have a </a:t>
            </a:r>
            <a:r>
              <a:rPr i="1"/>
              <a:t>purpose</a:t>
            </a:r>
            <a:r>
              <a:t>—a reason for it to exist.</a:t>
            </a:r>
          </a:p>
          <a:p>
            <a:pPr marL="315594" indent="-315594" defTabSz="414781">
              <a:spcBef>
                <a:spcPts val="700"/>
              </a:spcBef>
              <a:defRPr sz="2556"/>
            </a:pPr>
            <a:r>
              <a:rPr b="1"/>
              <a:t>Model Utility</a:t>
            </a:r>
            <a:r>
              <a:t>: Every model must have a </a:t>
            </a:r>
            <a:r>
              <a:rPr i="1"/>
              <a:t>utility</a:t>
            </a:r>
            <a:r>
              <a:t>: a means by which to use the model toward providing assurance for a system.</a:t>
            </a:r>
          </a:p>
          <a:p>
            <a:pPr marL="315594" indent="-315594" defTabSz="414781">
              <a:spcBef>
                <a:spcPts val="700"/>
              </a:spcBef>
              <a:defRPr sz="2556"/>
            </a:pPr>
            <a:r>
              <a:rPr b="1"/>
              <a:t>Model Context</a:t>
            </a:r>
            <a:r>
              <a:t>: Every model must have an explicit </a:t>
            </a:r>
            <a:r>
              <a:rPr i="1"/>
              <a:t>context</a:t>
            </a:r>
            <a:r>
              <a:t>: a frame of reference in which the model's assumptions/rely are explicit.</a:t>
            </a:r>
          </a:p>
          <a:p>
            <a:pPr marL="315594" indent="-315594" defTabSz="414781">
              <a:spcBef>
                <a:spcPts val="700"/>
              </a:spcBef>
              <a:defRPr sz="2556"/>
            </a:pPr>
            <a:r>
              <a:rPr b="1"/>
              <a:t>Model Relationships</a:t>
            </a:r>
            <a:r>
              <a:t>: Models are often connected with one another through relations.  A reviewer must understand and validate every model relationship, and every model relationship should have a purpose.</a:t>
            </a:r>
          </a:p>
          <a:p>
            <a:pPr marL="315594" indent="-315594" defTabSz="414781">
              <a:spcBef>
                <a:spcPts val="700"/>
              </a:spcBef>
              <a:defRPr sz="2556"/>
            </a:pPr>
            <a:r>
              <a:rPr b="1"/>
              <a:t>Model History</a:t>
            </a:r>
            <a:r>
              <a:t>: A reviewer should be able to observe the history of every model artifact, as that history often tells a story about the design and modeling decisions made by developers during a model's evolution, validation, verification, and refinement.</a:t>
            </a:r>
          </a:p>
          <a:p>
            <a:pPr marL="315594" indent="-315594" defTabSz="414781">
              <a:spcBef>
                <a:spcPts val="700"/>
              </a:spcBef>
              <a:defRPr sz="2556"/>
            </a:pPr>
            <a:r>
              <a:rPr b="1"/>
              <a:t>Model Evolvability</a:t>
            </a:r>
            <a:r>
              <a:t>: All models should be </a:t>
            </a:r>
            <a:r>
              <a:rPr i="1"/>
              <a:t>evolvable</a:t>
            </a:r>
            <a:r>
              <a:t> in a relation-preserving fashion.</a:t>
            </a:r>
          </a:p>
          <a:p>
            <a:pPr marL="315594" indent="-315594" defTabSz="414781">
              <a:spcBef>
                <a:spcPts val="700"/>
              </a:spcBef>
              <a:defRPr sz="2556"/>
            </a:pPr>
            <a:r>
              <a:rPr b="1"/>
              <a:t>Model Maintainability</a:t>
            </a:r>
            <a:r>
              <a:t>: All models should be </a:t>
            </a:r>
            <a:r>
              <a:rPr i="1"/>
              <a:t>maintainable</a:t>
            </a:r>
            <a:r>
              <a:t> after system deployment.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3" name="The NRC RFP"/>
          <p:cNvSpPr txBox="1"/>
          <p:nvPr>
            <p:ph type="body" idx="21"/>
          </p:nvPr>
        </p:nvSpPr>
        <p:spPr>
          <a:xfrm>
            <a:off x="952500" y="4227264"/>
            <a:ext cx="11099800" cy="1299072"/>
          </a:xfrm>
          <a:prstGeom prst="rect">
            <a:avLst/>
          </a:prstGeom>
        </p:spPr>
        <p:txBody>
          <a:bodyPr/>
          <a:lstStyle/>
          <a:p>
            <a:pPr/>
            <a:r>
              <a:t>The NRC RFP</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0" name="Validating Model-Implementation Correspondences Recommendations"/>
          <p:cNvSpPr txBox="1"/>
          <p:nvPr>
            <p:ph type="body" idx="21"/>
          </p:nvPr>
        </p:nvSpPr>
        <p:spPr>
          <a:prstGeom prst="rect">
            <a:avLst/>
          </a:prstGeom>
        </p:spPr>
        <p:txBody>
          <a:bodyPr/>
          <a:lstStyle>
            <a:lvl1pPr defTabSz="379729">
              <a:defRPr sz="3900"/>
            </a:lvl1pPr>
          </a:lstStyle>
          <a:p>
            <a:pPr/>
            <a:r>
              <a:t>Validating Model-Implementation Correspondences Recommendations</a:t>
            </a:r>
          </a:p>
        </p:txBody>
      </p:sp>
      <p:sp>
        <p:nvSpPr>
          <p:cNvPr id="251" name="Model-Implementation Traceability: The most concrete models that refine to implementations must be traceable.…"/>
          <p:cNvSpPr txBox="1"/>
          <p:nvPr>
            <p:ph type="body" idx="22"/>
          </p:nvPr>
        </p:nvSpPr>
        <p:spPr>
          <a:xfrm>
            <a:off x="370453" y="1854277"/>
            <a:ext cx="12263894" cy="7205267"/>
          </a:xfrm>
          <a:prstGeom prst="rect">
            <a:avLst/>
          </a:prstGeom>
        </p:spPr>
        <p:txBody>
          <a:bodyPr/>
          <a:lstStyle/>
          <a:p>
            <a:pPr marL="360044" indent="-360044" defTabSz="473201">
              <a:spcBef>
                <a:spcPts val="800"/>
              </a:spcBef>
              <a:defRPr sz="2916"/>
            </a:pPr>
            <a:r>
              <a:rPr b="1"/>
              <a:t>Model-Implementation Traceability</a:t>
            </a:r>
            <a:r>
              <a:t>: The most concrete models that refine to implementations must be traceable.</a:t>
            </a:r>
          </a:p>
          <a:p>
            <a:pPr marL="360044" indent="-360044" defTabSz="473201">
              <a:spcBef>
                <a:spcPts val="800"/>
              </a:spcBef>
              <a:defRPr sz="2916"/>
            </a:pPr>
            <a:r>
              <a:rPr b="1"/>
              <a:t>Model-Implementation Rigor</a:t>
            </a:r>
            <a:r>
              <a:t>: The strongest, preferred relationship between a model and an implementation is one that is </a:t>
            </a:r>
            <a:r>
              <a:rPr i="1"/>
              <a:t>rigorous</a:t>
            </a:r>
            <a:r>
              <a:t>.  A </a:t>
            </a:r>
            <a:r>
              <a:rPr i="1"/>
              <a:t>rigorous model-implementation relation</a:t>
            </a:r>
            <a:r>
              <a:t> is one that is codified mechanically (programmatically, in a machine-readable fashion) and can be automatically (re-)checked computationally.</a:t>
            </a:r>
          </a:p>
          <a:p>
            <a:pPr marL="360044" indent="-360044" defTabSz="473201">
              <a:spcBef>
                <a:spcPts val="800"/>
              </a:spcBef>
              <a:defRPr sz="2916"/>
            </a:pPr>
            <a:r>
              <a:rPr b="1"/>
              <a:t>Model-Implementation Refinement</a:t>
            </a:r>
            <a:r>
              <a:t>: The strongest, preferred model-implementation relation is one that is a </a:t>
            </a:r>
            <a:r>
              <a:rPr i="1"/>
              <a:t>refinement</a:t>
            </a:r>
            <a:r>
              <a:t> relation.</a:t>
            </a:r>
          </a:p>
          <a:p>
            <a:pPr marL="360044" indent="-360044" defTabSz="473201">
              <a:spcBef>
                <a:spcPts val="800"/>
              </a:spcBef>
              <a:defRPr sz="2916"/>
            </a:pPr>
            <a:r>
              <a:rPr b="1"/>
              <a:t>Model-Implementation Evolvability</a:t>
            </a:r>
            <a:r>
              <a:t>: Model and their implementations should </a:t>
            </a:r>
            <a:r>
              <a:rPr i="1"/>
              <a:t>co-evolve</a:t>
            </a:r>
            <a:r>
              <a:t>, preferably in an automated fashion.</a:t>
            </a:r>
          </a:p>
          <a:p>
            <a:pPr marL="360044" indent="-360044" defTabSz="473201">
              <a:spcBef>
                <a:spcPts val="800"/>
              </a:spcBef>
              <a:defRPr sz="2916"/>
            </a:pPr>
            <a:r>
              <a:rPr b="1"/>
              <a:t>Model-Implementation Canonicity</a:t>
            </a:r>
            <a:r>
              <a:t>: In every model-implementation relation, either the model or the implementation should be declared canonical, and used as the ground truth for the relation.</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4" name="Validating Claims Recommendations (1)"/>
          <p:cNvSpPr txBox="1"/>
          <p:nvPr>
            <p:ph type="body" idx="21"/>
          </p:nvPr>
        </p:nvSpPr>
        <p:spPr>
          <a:prstGeom prst="rect">
            <a:avLst/>
          </a:prstGeom>
        </p:spPr>
        <p:txBody>
          <a:bodyPr/>
          <a:lstStyle>
            <a:lvl1pPr defTabSz="455675">
              <a:defRPr sz="4680"/>
            </a:lvl1pPr>
          </a:lstStyle>
          <a:p>
            <a:pPr/>
            <a:r>
              <a:t>Validating Claims Recommendations (1)</a:t>
            </a:r>
          </a:p>
        </p:txBody>
      </p:sp>
      <p:sp>
        <p:nvSpPr>
          <p:cNvPr id="255" name="Automated Claim Validation: Automating claim validation is far superior to, and preferred to, manual claim validation.…"/>
          <p:cNvSpPr txBox="1"/>
          <p:nvPr>
            <p:ph type="body" idx="22"/>
          </p:nvPr>
        </p:nvSpPr>
        <p:spPr>
          <a:prstGeom prst="rect">
            <a:avLst/>
          </a:prstGeom>
        </p:spPr>
        <p:txBody>
          <a:bodyPr/>
          <a:lstStyle/>
          <a:p>
            <a:pPr marL="320039" indent="-320039" defTabSz="420624">
              <a:spcBef>
                <a:spcPts val="700"/>
              </a:spcBef>
              <a:defRPr sz="2592"/>
            </a:pPr>
            <a:r>
              <a:rPr b="1"/>
              <a:t>Automated Claim Validation</a:t>
            </a:r>
            <a:r>
              <a:t>: Automating claim validation is far superior to, and preferred to, manual claim validation.</a:t>
            </a:r>
          </a:p>
          <a:p>
            <a:pPr marL="320039" indent="-320039" defTabSz="420624">
              <a:spcBef>
                <a:spcPts val="700"/>
              </a:spcBef>
              <a:defRPr sz="2592"/>
            </a:pPr>
            <a:r>
              <a:rPr b="1"/>
              <a:t>Interactive Claim Validation</a:t>
            </a:r>
            <a:r>
              <a:t>: While machine-assisted interactive claim validation can provide as much, or more, rigor, confidence, and assurance of a claim, interactive evidence often requires much more effort, time, cost, and attention than automatic validation.</a:t>
            </a:r>
          </a:p>
          <a:p>
            <a:pPr marL="320039" indent="-320039" defTabSz="420624">
              <a:spcBef>
                <a:spcPts val="700"/>
              </a:spcBef>
              <a:defRPr sz="2592"/>
            </a:pPr>
            <a:r>
              <a:rPr b="1"/>
              <a:t>Claim Multi-Validation</a:t>
            </a:r>
            <a:r>
              <a:t>: Rigorously validating or formally verifying a claim with multiple tools or techniques is what we call </a:t>
            </a:r>
            <a:r>
              <a:rPr i="1"/>
              <a:t>multi-validation</a:t>
            </a:r>
            <a:r>
              <a:t>.  In general, it is better to witness validation via multiple techniques, and multiple tools which rely upon distinct foundations, reasoning approaches, and different organizations.</a:t>
            </a:r>
          </a:p>
          <a:p>
            <a:pPr marL="320039" indent="-320039" defTabSz="420624">
              <a:spcBef>
                <a:spcPts val="700"/>
              </a:spcBef>
              <a:defRPr sz="2592"/>
            </a:pPr>
            <a:r>
              <a:rPr b="1"/>
              <a:t>Continuous Claim Validation</a:t>
            </a:r>
            <a:r>
              <a:t>: Claims should be </a:t>
            </a:r>
            <a:r>
              <a:rPr i="1"/>
              <a:t>continuously validated</a:t>
            </a:r>
            <a:r>
              <a:t>, not checked all at once aperiodically with great effort.  Preferably claims are (re-)checkable on every developer's development machine, on private or cloud-based compute servers, or in a continuous integration (CI) service (e.g., as a part of a DevSecOps infrastructure).</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8" name="Validating Claims Recommendations (2)"/>
          <p:cNvSpPr txBox="1"/>
          <p:nvPr>
            <p:ph type="body" idx="21"/>
          </p:nvPr>
        </p:nvSpPr>
        <p:spPr>
          <a:prstGeom prst="rect">
            <a:avLst/>
          </a:prstGeom>
        </p:spPr>
        <p:txBody>
          <a:bodyPr/>
          <a:lstStyle>
            <a:lvl1pPr defTabSz="455675">
              <a:defRPr sz="4680"/>
            </a:lvl1pPr>
          </a:lstStyle>
          <a:p>
            <a:pPr/>
            <a:r>
              <a:t>Validating Claims Recommendations (2)</a:t>
            </a:r>
          </a:p>
        </p:txBody>
      </p:sp>
      <p:sp>
        <p:nvSpPr>
          <p:cNvPr id="259" name="Claim Validation Dependencies: All dependencies of a claim and its validation should be included in an assurance package, be explicitly or implicitly traceable, and be validated as well, preferably starting from axiomatic foundations and moving up depend"/>
          <p:cNvSpPr txBox="1"/>
          <p:nvPr>
            <p:ph type="body" idx="22"/>
          </p:nvPr>
        </p:nvSpPr>
        <p:spPr>
          <a:prstGeom prst="rect">
            <a:avLst/>
          </a:prstGeom>
        </p:spPr>
        <p:txBody>
          <a:bodyPr/>
          <a:lstStyle/>
          <a:p>
            <a:pPr marL="320039" indent="-320039" defTabSz="420624">
              <a:spcBef>
                <a:spcPts val="700"/>
              </a:spcBef>
              <a:defRPr sz="2592"/>
            </a:pPr>
            <a:r>
              <a:rPr b="1"/>
              <a:t>Claim Validation Dependencies</a:t>
            </a:r>
            <a:r>
              <a:t>: All dependencies of a claim and its validation should be included in an assurance package, be explicitly or implicitly traceable, and be validated as well, preferably starting from axiomatic foundations and moving up dependencies eventually to top-most theorems and properties.</a:t>
            </a:r>
          </a:p>
          <a:p>
            <a:pPr marL="320039" indent="-320039" defTabSz="420624">
              <a:spcBef>
                <a:spcPts val="700"/>
              </a:spcBef>
              <a:defRPr sz="2592"/>
            </a:pPr>
            <a:r>
              <a:rPr b="1"/>
              <a:t>Safety Claim Validation</a:t>
            </a:r>
            <a:r>
              <a:t>: Safety claims should be, if at all possible, validated with formal verification, not (only) with runtime assertion/property checking.</a:t>
            </a:r>
          </a:p>
          <a:p>
            <a:pPr marL="320039" indent="-320039" defTabSz="420624">
              <a:spcBef>
                <a:spcPts val="700"/>
              </a:spcBef>
              <a:defRPr sz="2592"/>
            </a:pPr>
            <a:r>
              <a:rPr b="1"/>
              <a:t>Risk Mitigation Claim Validation</a:t>
            </a:r>
            <a:r>
              <a:t>: Risk mitigation claims should, if at all possible, be validated using mechanized/computational techniques, and not just with subjective human judgment. </a:t>
            </a:r>
          </a:p>
          <a:p>
            <a:pPr marL="320039" indent="-320039" defTabSz="420624">
              <a:spcBef>
                <a:spcPts val="700"/>
              </a:spcBef>
              <a:defRPr sz="2592"/>
            </a:pPr>
            <a:r>
              <a:rPr b="1"/>
              <a:t>Hazard Mitigation Claim Validation</a:t>
            </a:r>
            <a:r>
              <a:t>: Hazard analysis and mitigation claims should, if at all possible, be validated using mechanized/computational techniques, and not just with subjective human judgment.  And when modeled computationally, they should be validated with formal verification, not (only) with runtime assertion/property checking.</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2" name="Validating Claims Recommendations (3)"/>
          <p:cNvSpPr txBox="1"/>
          <p:nvPr>
            <p:ph type="body" idx="21"/>
          </p:nvPr>
        </p:nvSpPr>
        <p:spPr>
          <a:prstGeom prst="rect">
            <a:avLst/>
          </a:prstGeom>
        </p:spPr>
        <p:txBody>
          <a:bodyPr/>
          <a:lstStyle>
            <a:lvl1pPr defTabSz="455675">
              <a:defRPr sz="4680"/>
            </a:lvl1pPr>
          </a:lstStyle>
          <a:p>
            <a:pPr/>
            <a:r>
              <a:t>Validating Claims Recommendations (3)</a:t>
            </a:r>
          </a:p>
        </p:txBody>
      </p:sp>
      <p:sp>
        <p:nvSpPr>
          <p:cNvPr id="263" name="Security Mitigation Claim Validation: Security analyses and mitigations should, if at all possible, be validated using mechanized/computational techniques, and not just with subjective human judgment.  And when modeled computationally, they should be val"/>
          <p:cNvSpPr txBox="1"/>
          <p:nvPr>
            <p:ph type="body" idx="22"/>
          </p:nvPr>
        </p:nvSpPr>
        <p:spPr>
          <a:prstGeom prst="rect">
            <a:avLst/>
          </a:prstGeom>
        </p:spPr>
        <p:txBody>
          <a:bodyPr/>
          <a:lstStyle/>
          <a:p>
            <a:pPr marL="373379" indent="-373379" defTabSz="490727">
              <a:spcBef>
                <a:spcPts val="800"/>
              </a:spcBef>
              <a:defRPr sz="3024"/>
            </a:pPr>
            <a:r>
              <a:rPr b="1"/>
              <a:t>Security Mitigation Claim Validation</a:t>
            </a:r>
            <a:r>
              <a:t>: Security analyses and mitigations should, if at all possible, be validated using mechanized/computational techniques, and not just with subjective human judgment.  And when modeled computationally, they should be validated with formal verification, not (only) with runtime assertion/property checking.</a:t>
            </a:r>
            <a:endParaRPr b="1"/>
          </a:p>
          <a:p>
            <a:pPr marL="373379" indent="-373379" defTabSz="490727">
              <a:spcBef>
                <a:spcPts val="800"/>
              </a:spcBef>
              <a:defRPr sz="3024"/>
            </a:pPr>
            <a:r>
              <a:rPr b="1"/>
              <a:t>Claim Fidelity</a:t>
            </a:r>
            <a:r>
              <a:t>: The </a:t>
            </a:r>
            <a:r>
              <a:rPr i="1"/>
              <a:t>fidelity</a:t>
            </a:r>
            <a:r>
              <a:t> of every claim must be explicit if it is not </a:t>
            </a:r>
            <a:r>
              <a:rPr i="1"/>
              <a:t>precise</a:t>
            </a:r>
            <a:r>
              <a:t>.  A </a:t>
            </a:r>
            <a:r>
              <a:rPr i="1"/>
              <a:t>precise</a:t>
            </a:r>
            <a:r>
              <a:t> claim is one that is a theorem/property of model or code for which all assumptions are explicit for for which a proof could be created/generated.  An </a:t>
            </a:r>
            <a:r>
              <a:rPr i="1"/>
              <a:t>imprecise</a:t>
            </a:r>
            <a:r>
              <a:t> claim is a claim that is not precise.  The </a:t>
            </a:r>
            <a:r>
              <a:rPr i="1"/>
              <a:t>fidelity</a:t>
            </a:r>
            <a:r>
              <a:t> of a claim is the context of a claim and its evidence—particularly its set of assumptions—including any necessary caveats, error bars, or other statistical analysis of related measures.</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6" name="Final Key Recommendations"/>
          <p:cNvSpPr txBox="1"/>
          <p:nvPr>
            <p:ph type="body" idx="21"/>
          </p:nvPr>
        </p:nvSpPr>
        <p:spPr>
          <a:prstGeom prst="rect">
            <a:avLst/>
          </a:prstGeom>
        </p:spPr>
        <p:txBody>
          <a:bodyPr/>
          <a:lstStyle/>
          <a:p>
            <a:pPr/>
            <a:r>
              <a:t>Final Key Recommendations</a:t>
            </a:r>
          </a:p>
        </p:txBody>
      </p:sp>
      <p:sp>
        <p:nvSpPr>
          <p:cNvPr id="267" name="Understandable: An MBSE-based assurance case should be understandable to any moderately experienced engineer.…"/>
          <p:cNvSpPr txBox="1"/>
          <p:nvPr>
            <p:ph type="body" idx="22"/>
          </p:nvPr>
        </p:nvSpPr>
        <p:spPr>
          <a:prstGeom prst="rect">
            <a:avLst/>
          </a:prstGeom>
        </p:spPr>
        <p:txBody>
          <a:bodyPr/>
          <a:lstStyle/>
          <a:p>
            <a:pPr marL="422274" indent="-422274" defTabSz="554990">
              <a:spcBef>
                <a:spcPts val="900"/>
              </a:spcBef>
              <a:defRPr sz="3420"/>
            </a:pPr>
            <a:r>
              <a:rPr b="1"/>
              <a:t>Understandable</a:t>
            </a:r>
            <a:r>
              <a:t>: An MBSE-based assurance case should be </a:t>
            </a:r>
            <a:r>
              <a:rPr i="1"/>
              <a:t>understandable</a:t>
            </a:r>
            <a:r>
              <a:t> to any moderately experienced engineer.</a:t>
            </a:r>
          </a:p>
          <a:p>
            <a:pPr marL="422274" indent="-422274" defTabSz="554990">
              <a:spcBef>
                <a:spcPts val="900"/>
              </a:spcBef>
              <a:defRPr sz="3420"/>
            </a:pPr>
            <a:r>
              <a:rPr b="1"/>
              <a:t>Believable</a:t>
            </a:r>
            <a:r>
              <a:t>: An MBSE-based assurance case should be </a:t>
            </a:r>
            <a:r>
              <a:rPr i="1"/>
              <a:t>believable</a:t>
            </a:r>
            <a:r>
              <a:t> to any moderately experienced engineer.</a:t>
            </a:r>
          </a:p>
          <a:p>
            <a:pPr marL="422274" indent="-422274" defTabSz="554990">
              <a:spcBef>
                <a:spcPts val="900"/>
              </a:spcBef>
              <a:defRPr sz="3420"/>
            </a:pPr>
            <a:r>
              <a:rPr b="1"/>
              <a:t>Coherent</a:t>
            </a:r>
            <a:r>
              <a:t>: An MBSE-based assurance case should be </a:t>
            </a:r>
            <a:r>
              <a:rPr i="1"/>
              <a:t>coherent</a:t>
            </a:r>
            <a:r>
              <a:t> to any moderately experienced engineer.</a:t>
            </a:r>
          </a:p>
          <a:p>
            <a:pPr marL="422274" indent="-422274" defTabSz="554990">
              <a:spcBef>
                <a:spcPts val="900"/>
              </a:spcBef>
              <a:defRPr sz="3420"/>
            </a:pPr>
            <a:r>
              <a:rPr b="1"/>
              <a:t>Surety</a:t>
            </a:r>
            <a:r>
              <a:t>: An MBSE-based assurance case should meet or surpass the </a:t>
            </a:r>
            <a:r>
              <a:rPr i="1"/>
              <a:t>assurance threshold</a:t>
            </a:r>
            <a:r>
              <a:t> set by a client (its </a:t>
            </a:r>
            <a:r>
              <a:rPr i="1"/>
              <a:t>surety</a:t>
            </a:r>
            <a:r>
              <a:t>), and the fact that an assurance case is not yet good enough should not be a surprise to any involved.</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2" name="BREAK"/>
          <p:cNvSpPr txBox="1"/>
          <p:nvPr>
            <p:ph type="body" idx="21"/>
          </p:nvPr>
        </p:nvSpPr>
        <p:spPr>
          <a:xfrm>
            <a:off x="952500" y="3649162"/>
            <a:ext cx="11099800" cy="2455276"/>
          </a:xfrm>
          <a:prstGeom prst="rect">
            <a:avLst/>
          </a:prstGeom>
        </p:spPr>
        <p:txBody>
          <a:bodyPr/>
          <a:lstStyle/>
          <a:p>
            <a:pPr/>
            <a:r>
              <a:t>BREAK</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5" name="MBE Modeling Platforms, Tools, and Languages"/>
          <p:cNvSpPr txBox="1"/>
          <p:nvPr>
            <p:ph type="body" idx="21"/>
          </p:nvPr>
        </p:nvSpPr>
        <p:spPr>
          <a:xfrm>
            <a:off x="952500" y="3649162"/>
            <a:ext cx="11099800" cy="2455276"/>
          </a:xfrm>
          <a:prstGeom prst="rect">
            <a:avLst/>
          </a:prstGeom>
        </p:spPr>
        <p:txBody>
          <a:bodyPr/>
          <a:lstStyle/>
          <a:p>
            <a:pPr/>
            <a:r>
              <a:t>MBE Modeling Platforms, Tools, and Languages</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8" name="Dominant Tools"/>
          <p:cNvSpPr txBox="1"/>
          <p:nvPr>
            <p:ph type="body" idx="21"/>
          </p:nvPr>
        </p:nvSpPr>
        <p:spPr>
          <a:prstGeom prst="rect">
            <a:avLst/>
          </a:prstGeom>
        </p:spPr>
        <p:txBody>
          <a:bodyPr/>
          <a:lstStyle/>
          <a:p>
            <a:pPr/>
            <a:r>
              <a:t>Dominant Tools</a:t>
            </a:r>
          </a:p>
        </p:txBody>
      </p:sp>
      <p:sp>
        <p:nvSpPr>
          <p:cNvPr id="279" name="only a small set of tools dominate the landscape…"/>
          <p:cNvSpPr txBox="1"/>
          <p:nvPr>
            <p:ph type="body" idx="22"/>
          </p:nvPr>
        </p:nvSpPr>
        <p:spPr>
          <a:xfrm>
            <a:off x="845824" y="1672034"/>
            <a:ext cx="11313152" cy="7205266"/>
          </a:xfrm>
          <a:prstGeom prst="rect">
            <a:avLst/>
          </a:prstGeom>
        </p:spPr>
        <p:txBody>
          <a:bodyPr/>
          <a:lstStyle/>
          <a:p>
            <a:pPr marL="431164" indent="-431164" defTabSz="566674">
              <a:spcBef>
                <a:spcPts val="900"/>
              </a:spcBef>
              <a:defRPr sz="3492"/>
            </a:pPr>
            <a:r>
              <a:t>only a small set of tools dominate the landscape</a:t>
            </a:r>
            <a:br/>
          </a:p>
          <a:p>
            <a:pPr marL="431164" indent="-431164" defTabSz="566674">
              <a:spcBef>
                <a:spcPts val="900"/>
              </a:spcBef>
              <a:defRPr sz="3492"/>
            </a:pPr>
            <a:r>
              <a:t>Dassault Cameo product line / CATIA</a:t>
            </a:r>
          </a:p>
          <a:p>
            <a:pPr marL="431164" indent="-431164" defTabSz="566674">
              <a:spcBef>
                <a:spcPts val="900"/>
              </a:spcBef>
              <a:defRPr sz="3492"/>
            </a:pPr>
            <a:r>
              <a:t>CMU SEI’s AADL product line / OSATE2</a:t>
            </a:r>
          </a:p>
          <a:p>
            <a:pPr marL="431164" indent="-431164" defTabSz="566674">
              <a:spcBef>
                <a:spcPts val="900"/>
              </a:spcBef>
              <a:defRPr sz="3492"/>
            </a:pPr>
            <a:r>
              <a:t>Ansys Medini, SCADE Suite, Digital Safety Manager, Twin Builder, ModelCenter, Systems Tool Kit</a:t>
            </a:r>
          </a:p>
          <a:p>
            <a:pPr marL="431164" indent="-431164" defTabSz="566674">
              <a:spcBef>
                <a:spcPts val="900"/>
              </a:spcBef>
              <a:defRPr sz="3492"/>
            </a:pPr>
            <a:r>
              <a:t>various IDE ecosystems (Eclipse, Microsoft Visual Studio and VS Code, JetBrains IDEA, CLion, and MPS, etc.)</a:t>
            </a:r>
          </a:p>
          <a:p>
            <a:pPr marL="431164" indent="-431164" defTabSz="566674">
              <a:spcBef>
                <a:spcPts val="900"/>
              </a:spcBef>
              <a:defRPr sz="3492"/>
            </a:pPr>
            <a:r>
              <a:t>Cadence, Synopsys, and Siemens product lines</a:t>
            </a:r>
          </a:p>
          <a:p>
            <a:pPr marL="431164" indent="-431164" defTabSz="566674">
              <a:spcBef>
                <a:spcPts val="900"/>
              </a:spcBef>
              <a:defRPr sz="3492"/>
            </a:pPr>
            <a:r>
              <a:t>IBM Rational product line</a:t>
            </a:r>
          </a:p>
          <a:p>
            <a:pPr marL="431164" indent="-431164" defTabSz="566674">
              <a:spcBef>
                <a:spcPts val="900"/>
              </a:spcBef>
              <a:defRPr sz="3492"/>
            </a:pPr>
            <a:r>
              <a:t>honorable mentions: PTC, Sparx, Visual Paradigm</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2" name="Domain Engineering"/>
          <p:cNvSpPr txBox="1"/>
          <p:nvPr>
            <p:ph type="body" idx="21"/>
          </p:nvPr>
        </p:nvSpPr>
        <p:spPr>
          <a:prstGeom prst="rect">
            <a:avLst/>
          </a:prstGeom>
        </p:spPr>
        <p:txBody>
          <a:bodyPr/>
          <a:lstStyle/>
          <a:p>
            <a:pPr/>
            <a:r>
              <a:t>Domain Engineering</a:t>
            </a:r>
          </a:p>
        </p:txBody>
      </p:sp>
      <p:sp>
        <p:nvSpPr>
          <p:cNvPr id="283" name="domain engineering products either focus wholly on product line engineering feature models or on defining and managing ontologies…"/>
          <p:cNvSpPr txBox="1"/>
          <p:nvPr>
            <p:ph type="body" idx="22"/>
          </p:nvPr>
        </p:nvSpPr>
        <p:spPr>
          <a:prstGeom prst="rect">
            <a:avLst/>
          </a:prstGeom>
        </p:spPr>
        <p:txBody>
          <a:bodyPr/>
          <a:lstStyle/>
          <a:p>
            <a:pPr/>
            <a:r>
              <a:t>domain engineering products either focus wholly on product line engineering feature models or on defining and managing ontologies</a:t>
            </a:r>
          </a:p>
          <a:p>
            <a:pPr lvl="1"/>
            <a:r>
              <a:t>BigLever’s onePLE</a:t>
            </a:r>
          </a:p>
          <a:p>
            <a:pPr lvl="1"/>
            <a:r>
              <a:t>there are dozens of ontology management tools, but none have stood out in the marketplace</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6" name="Requirements Engineering"/>
          <p:cNvSpPr txBox="1"/>
          <p:nvPr>
            <p:ph type="body" idx="21"/>
          </p:nvPr>
        </p:nvSpPr>
        <p:spPr>
          <a:prstGeom prst="rect">
            <a:avLst/>
          </a:prstGeom>
        </p:spPr>
        <p:txBody>
          <a:bodyPr/>
          <a:lstStyle/>
          <a:p>
            <a:pPr/>
            <a:r>
              <a:t>Requirements Engineering</a:t>
            </a:r>
          </a:p>
        </p:txBody>
      </p:sp>
      <p:sp>
        <p:nvSpPr>
          <p:cNvPr id="287" name="several tools dominate the landscape of writing and managing requirements—some primitive (Microsoft Excel), some heavyweight (DOORS)…"/>
          <p:cNvSpPr txBox="1"/>
          <p:nvPr>
            <p:ph type="body" idx="22"/>
          </p:nvPr>
        </p:nvSpPr>
        <p:spPr>
          <a:prstGeom prst="rect">
            <a:avLst/>
          </a:prstGeom>
        </p:spPr>
        <p:txBody>
          <a:bodyPr/>
          <a:lstStyle/>
          <a:p>
            <a:pPr/>
            <a:r>
              <a:t>several tools dominate the landscape of writing and managing requirements—some primitive (Microsoft Excel), some heavyweight (DOORS)</a:t>
            </a:r>
          </a:p>
          <a:p>
            <a:pPr/>
            <a:r>
              <a:t>no commercial tool formalizes semi-formal requirements into formal properties</a:t>
            </a:r>
          </a:p>
          <a:p>
            <a:pPr/>
            <a:r>
              <a:t>the main tools that mechanize translations come from NASA (FRET) and Collins Aerospace (SpeAR)</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6" name="Summary of the NRC RFP"/>
          <p:cNvSpPr txBox="1"/>
          <p:nvPr>
            <p:ph type="body" idx="21"/>
          </p:nvPr>
        </p:nvSpPr>
        <p:spPr>
          <a:prstGeom prst="rect">
            <a:avLst/>
          </a:prstGeom>
        </p:spPr>
        <p:txBody>
          <a:bodyPr/>
          <a:lstStyle/>
          <a:p>
            <a:pPr/>
            <a:r>
              <a:t>Summary of the NRC RFP</a:t>
            </a:r>
          </a:p>
        </p:txBody>
      </p:sp>
      <p:sp>
        <p:nvSpPr>
          <p:cNvPr id="107" name="The NRC RFP asked the following questions, all focused on safety-critical systems design.…"/>
          <p:cNvSpPr txBox="1"/>
          <p:nvPr>
            <p:ph type="body" idx="22"/>
          </p:nvPr>
        </p:nvSpPr>
        <p:spPr>
          <a:prstGeom prst="rect">
            <a:avLst/>
          </a:prstGeom>
        </p:spPr>
        <p:txBody>
          <a:bodyPr/>
          <a:lstStyle/>
          <a:p>
            <a:pPr marL="382269" indent="-382269" defTabSz="502412">
              <a:spcBef>
                <a:spcPts val="800"/>
              </a:spcBef>
              <a:defRPr sz="3096"/>
            </a:pPr>
            <a:r>
              <a:t>The NRC RFP asked the following questions, all focused on safety-critical systems design.</a:t>
            </a:r>
          </a:p>
          <a:p>
            <a:pPr marL="382269" indent="-382269" defTabSz="502412">
              <a:spcBef>
                <a:spcPts val="800"/>
              </a:spcBef>
              <a:defRPr sz="3096"/>
            </a:pPr>
            <a:r>
              <a:t>How might Model-Based Engineering…</a:t>
            </a:r>
          </a:p>
          <a:p>
            <a:pPr lvl="1" marL="764540" indent="-382270" defTabSz="502412">
              <a:spcBef>
                <a:spcPts val="800"/>
              </a:spcBef>
              <a:defRPr sz="3096"/>
            </a:pPr>
            <a:r>
              <a:t>…address software and systems complexity?</a:t>
            </a:r>
          </a:p>
          <a:p>
            <a:pPr lvl="1" marL="764540" indent="-382270" defTabSz="502412">
              <a:spcBef>
                <a:spcPts val="800"/>
              </a:spcBef>
              <a:defRPr sz="3096"/>
            </a:pPr>
            <a:r>
              <a:t>…address productivity challenges of complex distributed embedded systems?</a:t>
            </a:r>
          </a:p>
          <a:p>
            <a:pPr lvl="1" marL="764540" indent="-382270" defTabSz="502412">
              <a:spcBef>
                <a:spcPts val="800"/>
              </a:spcBef>
              <a:defRPr sz="3096"/>
            </a:pPr>
            <a:r>
              <a:t>…methods and tools support regulatory review?</a:t>
            </a:r>
          </a:p>
          <a:p>
            <a:pPr lvl="1" marL="764540" indent="-382270" defTabSz="502412">
              <a:spcBef>
                <a:spcPts val="800"/>
              </a:spcBef>
              <a:defRPr sz="3096"/>
            </a:pPr>
            <a:r>
              <a:t>…enable an alternative review process?</a:t>
            </a:r>
          </a:p>
          <a:p>
            <a:pPr marL="382269" indent="-382269" defTabSz="502412">
              <a:spcBef>
                <a:spcPts val="800"/>
              </a:spcBef>
              <a:defRPr sz="3096"/>
            </a:pPr>
            <a:r>
              <a:t>What kinds of barriers or gaps are there in the use of MBE for regulatory review?</a:t>
            </a:r>
          </a:p>
          <a:p>
            <a:pPr marL="382269" indent="-382269" defTabSz="502412">
              <a:spcBef>
                <a:spcPts val="800"/>
              </a:spcBef>
              <a:defRPr sz="3096"/>
            </a:pPr>
            <a:r>
              <a:t>Demonstrate modern MBE for a complex system.</a:t>
            </a:r>
          </a:p>
          <a:p>
            <a:pPr marL="382269" indent="-382269" defTabSz="502412">
              <a:spcBef>
                <a:spcPts val="800"/>
              </a:spcBef>
              <a:defRPr sz="3096"/>
            </a:pPr>
            <a:r>
              <a:t>Begin to help NRC staff start to prepare for reviewing non-document-based evidence as a part of safety evaluation.</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90" name="Data Engineering"/>
          <p:cNvSpPr txBox="1"/>
          <p:nvPr>
            <p:ph type="body" idx="21"/>
          </p:nvPr>
        </p:nvSpPr>
        <p:spPr>
          <a:prstGeom prst="rect">
            <a:avLst/>
          </a:prstGeom>
        </p:spPr>
        <p:txBody>
          <a:bodyPr/>
          <a:lstStyle/>
          <a:p>
            <a:pPr/>
            <a:r>
              <a:t>Data Engineering</a:t>
            </a:r>
          </a:p>
        </p:txBody>
      </p:sp>
      <p:sp>
        <p:nvSpPr>
          <p:cNvPr id="291" name="many MBE frameworks and tools exist for specifying data’s shape, storage, ownership, etc.…"/>
          <p:cNvSpPr txBox="1"/>
          <p:nvPr>
            <p:ph type="body" idx="22"/>
          </p:nvPr>
        </p:nvSpPr>
        <p:spPr>
          <a:prstGeom prst="rect">
            <a:avLst/>
          </a:prstGeom>
        </p:spPr>
        <p:txBody>
          <a:bodyPr/>
          <a:lstStyle/>
          <a:p>
            <a:pPr/>
            <a:r>
              <a:t>many MBE frameworks and tools exist for specifying data’s shape, storage, ownership, etc.</a:t>
            </a:r>
          </a:p>
          <a:p>
            <a:pPr/>
            <a:r>
              <a:t>entity-relation models, or class/datatype models, are used to generate in-memory datatypes, database schemas and operations, etc.</a:t>
            </a:r>
          </a:p>
          <a:p>
            <a:pPr/>
            <a:r>
              <a:t>none of them connect out of the box with popular systems engineering tools or software MBE tools</a:t>
            </a:r>
          </a:p>
          <a:p>
            <a:pPr/>
            <a:r>
              <a:t>formally verifying high-assurance datatypes is straightforward and can be used to assure persistence, networking, and event subsystems</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94" name="UI/UX Engineering"/>
          <p:cNvSpPr txBox="1"/>
          <p:nvPr>
            <p:ph type="body" idx="21"/>
          </p:nvPr>
        </p:nvSpPr>
        <p:spPr>
          <a:prstGeom prst="rect">
            <a:avLst/>
          </a:prstGeom>
        </p:spPr>
        <p:txBody>
          <a:bodyPr/>
          <a:lstStyle/>
          <a:p>
            <a:pPr/>
            <a:r>
              <a:t>UI/UX Engineering</a:t>
            </a:r>
          </a:p>
        </p:txBody>
      </p:sp>
      <p:sp>
        <p:nvSpPr>
          <p:cNvPr id="295" name="some of the earliest MBE tools focused on UI design and implementation…"/>
          <p:cNvSpPr txBox="1"/>
          <p:nvPr>
            <p:ph type="body" idx="22"/>
          </p:nvPr>
        </p:nvSpPr>
        <p:spPr>
          <a:prstGeom prst="rect">
            <a:avLst/>
          </a:prstGeom>
        </p:spPr>
        <p:txBody>
          <a:bodyPr/>
          <a:lstStyle/>
          <a:p>
            <a:pPr/>
            <a:r>
              <a:t>some of the earliest MBE tools focused on UI design and implementation</a:t>
            </a:r>
          </a:p>
          <a:p>
            <a:pPr/>
            <a:r>
              <a:t>drag-and-drop UI builders go as far back as NeXTStep circa 1989</a:t>
            </a:r>
          </a:p>
          <a:p>
            <a:pPr/>
            <a:r>
              <a:t>modern tools permit the modeling of desktop applications, mobile applications, and web applications using declarative domain specific languages and interactive visual IDEs (a la Xcode)</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98" name="Systems Engineering"/>
          <p:cNvSpPr txBox="1"/>
          <p:nvPr>
            <p:ph type="body" idx="21"/>
          </p:nvPr>
        </p:nvSpPr>
        <p:spPr>
          <a:prstGeom prst="rect">
            <a:avLst/>
          </a:prstGeom>
        </p:spPr>
        <p:txBody>
          <a:bodyPr/>
          <a:lstStyle/>
          <a:p>
            <a:pPr/>
            <a:r>
              <a:t>Systems Engineering</a:t>
            </a:r>
          </a:p>
        </p:txBody>
      </p:sp>
      <p:sp>
        <p:nvSpPr>
          <p:cNvPr id="299" name="only two systems modeling languages matter today…"/>
          <p:cNvSpPr txBox="1"/>
          <p:nvPr>
            <p:ph type="body" idx="22"/>
          </p:nvPr>
        </p:nvSpPr>
        <p:spPr>
          <a:xfrm>
            <a:off x="952500" y="1733719"/>
            <a:ext cx="11099800" cy="6413162"/>
          </a:xfrm>
          <a:prstGeom prst="rect">
            <a:avLst/>
          </a:prstGeom>
        </p:spPr>
        <p:txBody>
          <a:bodyPr/>
          <a:lstStyle/>
          <a:p>
            <a:pPr/>
            <a:r>
              <a:t>only two systems modeling languages matter today</a:t>
            </a:r>
          </a:p>
          <a:p>
            <a:pPr lvl="1"/>
            <a:r>
              <a:t>AADL: Architecture Analysis &amp; Design Language</a:t>
            </a:r>
          </a:p>
          <a:p>
            <a:pPr lvl="1"/>
            <a:r>
              <a:t>SysML: System Modeling Language</a:t>
            </a:r>
            <a:br/>
          </a:p>
          <a:p>
            <a:pPr/>
            <a:r>
              <a:t>AADL is largely used only for embedded systems</a:t>
            </a:r>
          </a:p>
          <a:p>
            <a:pPr/>
            <a:r>
              <a:t>there is a moderate sized set (circa 12–15) of open/disclosed source tools that reason about AADL models and generate code from models</a:t>
            </a:r>
          </a:p>
          <a:p>
            <a:pPr/>
            <a:r>
              <a:t>the assurance case possible using AADL tooling is strong, and has seen use in the DoD and NASA</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02" name="Systems Engineering"/>
          <p:cNvSpPr txBox="1"/>
          <p:nvPr>
            <p:ph type="body" idx="21"/>
          </p:nvPr>
        </p:nvSpPr>
        <p:spPr>
          <a:prstGeom prst="rect">
            <a:avLst/>
          </a:prstGeom>
        </p:spPr>
        <p:txBody>
          <a:bodyPr/>
          <a:lstStyle/>
          <a:p>
            <a:pPr/>
            <a:r>
              <a:t>Systems Engineering</a:t>
            </a:r>
          </a:p>
        </p:txBody>
      </p:sp>
      <p:sp>
        <p:nvSpPr>
          <p:cNvPr id="303" name="only two systems modeling languages matter today…"/>
          <p:cNvSpPr txBox="1"/>
          <p:nvPr>
            <p:ph type="body" idx="22"/>
          </p:nvPr>
        </p:nvSpPr>
        <p:spPr>
          <a:prstGeom prst="rect">
            <a:avLst/>
          </a:prstGeom>
        </p:spPr>
        <p:txBody>
          <a:bodyPr/>
          <a:lstStyle/>
          <a:p>
            <a:pPr/>
            <a:r>
              <a:t>only two systems modeling languages matter today</a:t>
            </a:r>
          </a:p>
          <a:p>
            <a:pPr lvl="1"/>
            <a:r>
              <a:t>AADL: Architecture Analysis &amp; Design Language</a:t>
            </a:r>
          </a:p>
          <a:p>
            <a:pPr lvl="1"/>
            <a:r>
              <a:t>SysML: System Modeling Language</a:t>
            </a:r>
            <a:br/>
          </a:p>
          <a:p>
            <a:pPr/>
            <a:r>
              <a:t>SysML is largely used to model complex systems</a:t>
            </a:r>
          </a:p>
          <a:p>
            <a:pPr/>
            <a:r>
              <a:t>few tools exist to reason about SysML models</a:t>
            </a:r>
          </a:p>
          <a:p>
            <a:pPr/>
            <a:r>
              <a:t>no tools generate code from SysML models</a:t>
            </a:r>
            <a:br/>
          </a:p>
          <a:p>
            <a:pPr/>
            <a:r>
              <a:t>SysML version 2 is under development now, and represents a significant evolution of SysML away from its original UML-based foundations</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06" name="Reflections on SysMLv2"/>
          <p:cNvSpPr txBox="1"/>
          <p:nvPr>
            <p:ph type="body" idx="21"/>
          </p:nvPr>
        </p:nvSpPr>
        <p:spPr>
          <a:prstGeom prst="rect">
            <a:avLst/>
          </a:prstGeom>
        </p:spPr>
        <p:txBody>
          <a:bodyPr/>
          <a:lstStyle/>
          <a:p>
            <a:pPr/>
            <a:r>
              <a:t>Reflections on SysMLv2</a:t>
            </a:r>
          </a:p>
        </p:txBody>
      </p:sp>
      <p:sp>
        <p:nvSpPr>
          <p:cNvPr id="307" name="the syntax of SysMLv2 is adequate but sometimes offensive to programming language experts…"/>
          <p:cNvSpPr txBox="1"/>
          <p:nvPr>
            <p:ph type="body" idx="22"/>
          </p:nvPr>
        </p:nvSpPr>
        <p:spPr>
          <a:xfrm>
            <a:off x="513283" y="1824613"/>
            <a:ext cx="11978234" cy="7205266"/>
          </a:xfrm>
          <a:prstGeom prst="rect">
            <a:avLst/>
          </a:prstGeom>
        </p:spPr>
        <p:txBody>
          <a:bodyPr/>
          <a:lstStyle/>
          <a:p>
            <a:pPr/>
            <a:r>
              <a:t>the syntax of SysMLv2 is adequate but sometimes offensive to programming language experts</a:t>
            </a:r>
          </a:p>
          <a:p>
            <a:pPr/>
            <a:r>
              <a:t>the Eclipse-based pilot implementation is adequate</a:t>
            </a:r>
          </a:p>
          <a:p>
            <a:pPr/>
            <a:r>
              <a:t>language evolution has been manageable</a:t>
            </a:r>
          </a:p>
          <a:p>
            <a:pPr/>
            <a:r>
              <a:t>error-reporting needs improvement</a:t>
            </a:r>
          </a:p>
          <a:p>
            <a:pPr/>
            <a:r>
              <a:t>PlantUML-based rendering is not acceptable for moderately-complex models; we starting to work with Tom Sawyer Software to mitigate</a:t>
            </a:r>
          </a:p>
          <a:p>
            <a:pPr/>
            <a:r>
              <a:t>specifying formal properties is more awkward than necessary</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30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10" name="The RTS Systems Models"/>
          <p:cNvSpPr txBox="1"/>
          <p:nvPr>
            <p:ph type="body" idx="21"/>
          </p:nvPr>
        </p:nvSpPr>
        <p:spPr>
          <a:prstGeom prst="rect">
            <a:avLst/>
          </a:prstGeom>
        </p:spPr>
        <p:txBody>
          <a:bodyPr/>
          <a:lstStyle/>
          <a:p>
            <a:pPr/>
            <a:r>
              <a:t>The RTS Systems Models</a:t>
            </a:r>
          </a:p>
        </p:txBody>
      </p:sp>
      <p:sp>
        <p:nvSpPr>
          <p:cNvPr id="311" name="our SysMLv2 model does not yet include……"/>
          <p:cNvSpPr txBox="1"/>
          <p:nvPr>
            <p:ph type="body" idx="22"/>
          </p:nvPr>
        </p:nvSpPr>
        <p:spPr>
          <a:xfrm>
            <a:off x="469104" y="1824613"/>
            <a:ext cx="12066592" cy="7205266"/>
          </a:xfrm>
          <a:prstGeom prst="rect">
            <a:avLst/>
          </a:prstGeom>
        </p:spPr>
        <p:txBody>
          <a:bodyPr/>
          <a:lstStyle/>
          <a:p>
            <a:pPr/>
            <a:r>
              <a:t>our SysMLv2 model does not yet include…</a:t>
            </a:r>
          </a:p>
          <a:p>
            <a:pPr lvl="1"/>
            <a:r>
              <a:t>the RTS feature model specified as a variability model</a:t>
            </a:r>
          </a:p>
          <a:p>
            <a:pPr lvl="1"/>
            <a:r>
              <a:t>all formal model properties specified as constraints</a:t>
            </a:r>
          </a:p>
          <a:p>
            <a:pPr lvl="1"/>
            <a:r>
              <a:t>a complete set of occurrences, time slices, and snapshots for all normal and exceptional behaviors</a:t>
            </a:r>
          </a:p>
          <a:p>
            <a:pPr lvl="1"/>
            <a:r>
              <a:t>a characterization of the full assurance case of our product line</a:t>
            </a:r>
            <a:br/>
          </a:p>
          <a:p>
            <a:pPr/>
            <a:r>
              <a:t>a partial AADL model now exists, developed by KSU using our models, so as to demonstrate HAMR</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14" name="Software Engineering"/>
          <p:cNvSpPr txBox="1"/>
          <p:nvPr>
            <p:ph type="body" idx="21"/>
          </p:nvPr>
        </p:nvSpPr>
        <p:spPr>
          <a:prstGeom prst="rect">
            <a:avLst/>
          </a:prstGeom>
        </p:spPr>
        <p:txBody>
          <a:bodyPr/>
          <a:lstStyle/>
          <a:p>
            <a:pPr/>
            <a:r>
              <a:t>Software Engineering</a:t>
            </a:r>
          </a:p>
        </p:txBody>
      </p:sp>
      <p:sp>
        <p:nvSpPr>
          <p:cNvPr id="315" name="MBE in software engineering focuses on…"/>
          <p:cNvSpPr txBox="1"/>
          <p:nvPr>
            <p:ph type="body" idx="22"/>
          </p:nvPr>
        </p:nvSpPr>
        <p:spPr>
          <a:prstGeom prst="rect">
            <a:avLst/>
          </a:prstGeom>
        </p:spPr>
        <p:txBody>
          <a:bodyPr/>
          <a:lstStyle/>
          <a:p>
            <a:pPr marL="355599" indent="-355599" defTabSz="467359">
              <a:spcBef>
                <a:spcPts val="800"/>
              </a:spcBef>
              <a:defRPr sz="2880"/>
            </a:pPr>
            <a:r>
              <a:t>MBE in software engineering focuses on</a:t>
            </a:r>
          </a:p>
          <a:p>
            <a:pPr lvl="1" marL="711200" indent="-355600" defTabSz="467359">
              <a:spcBef>
                <a:spcPts val="800"/>
              </a:spcBef>
              <a:defRPr sz="2880"/>
            </a:pPr>
            <a:r>
              <a:t>data modeling (for easy datatype definitions, persistence mechanisms, data transmission, database creation and management, etc.), </a:t>
            </a:r>
          </a:p>
          <a:p>
            <a:pPr lvl="1" marL="711200" indent="-355600" defTabSz="467359">
              <a:spcBef>
                <a:spcPts val="800"/>
              </a:spcBef>
              <a:defRPr sz="2880"/>
            </a:pPr>
            <a:r>
              <a:t>distributed systems design (packet definitions, automatic endpoint creation), and </a:t>
            </a:r>
          </a:p>
          <a:p>
            <a:pPr lvl="1" marL="711200" indent="-355600" defTabSz="467359">
              <a:spcBef>
                <a:spcPts val="800"/>
              </a:spcBef>
              <a:defRPr sz="2880"/>
            </a:pPr>
            <a:r>
              <a:t>user interface design (declarative specifications of UIs and their behavior)</a:t>
            </a:r>
          </a:p>
          <a:p>
            <a:pPr marL="355599" indent="-355599" defTabSz="467359">
              <a:spcBef>
                <a:spcPts val="800"/>
              </a:spcBef>
              <a:defRPr sz="2880"/>
            </a:pPr>
            <a:r>
              <a:t>MBE for high-assurance software engineering focus on…</a:t>
            </a:r>
          </a:p>
          <a:p>
            <a:pPr lvl="1" marL="711200" indent="-355600" defTabSz="467359">
              <a:spcBef>
                <a:spcPts val="800"/>
              </a:spcBef>
              <a:defRPr sz="2880"/>
            </a:pPr>
            <a:r>
              <a:t>behavioral interface specification languages (BISLs) and their tools (ACSL, JML, CodeContracts, SPARK, Kotlin, new experiments in Rust)</a:t>
            </a:r>
          </a:p>
          <a:p>
            <a:pPr lvl="1" marL="711200" indent="-355600" defTabSz="467359">
              <a:spcBef>
                <a:spcPts val="800"/>
              </a:spcBef>
              <a:defRPr sz="2880"/>
            </a:pPr>
            <a:r>
              <a:t>frameworks and tools for creating Domain Specific Languages (EDSLs, MPS, XText, Visual Studio, Kotlin, Scala, etc.)</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18" name="Firmware Engineering"/>
          <p:cNvSpPr txBox="1"/>
          <p:nvPr>
            <p:ph type="body" idx="21"/>
          </p:nvPr>
        </p:nvSpPr>
        <p:spPr>
          <a:prstGeom prst="rect">
            <a:avLst/>
          </a:prstGeom>
        </p:spPr>
        <p:txBody>
          <a:bodyPr/>
          <a:lstStyle/>
          <a:p>
            <a:pPr/>
            <a:r>
              <a:t>Firmware Engineering</a:t>
            </a:r>
          </a:p>
        </p:txBody>
      </p:sp>
      <p:sp>
        <p:nvSpPr>
          <p:cNvPr id="319" name="little to no tools exist for MBE for general firmware…"/>
          <p:cNvSpPr txBox="1"/>
          <p:nvPr>
            <p:ph type="body" idx="22"/>
          </p:nvPr>
        </p:nvSpPr>
        <p:spPr>
          <a:xfrm>
            <a:off x="838619" y="1681520"/>
            <a:ext cx="11327562" cy="7205266"/>
          </a:xfrm>
          <a:prstGeom prst="rect">
            <a:avLst/>
          </a:prstGeom>
        </p:spPr>
        <p:txBody>
          <a:bodyPr/>
          <a:lstStyle/>
          <a:p>
            <a:pPr marL="417829" indent="-417829" defTabSz="549148">
              <a:spcBef>
                <a:spcPts val="900"/>
              </a:spcBef>
              <a:defRPr sz="3384"/>
            </a:pPr>
            <a:r>
              <a:t>little to no tools exist for MBE for general firmware</a:t>
            </a:r>
            <a:br/>
          </a:p>
          <a:p>
            <a:pPr marL="417829" indent="-417829" defTabSz="549148">
              <a:spcBef>
                <a:spcPts val="900"/>
              </a:spcBef>
              <a:defRPr sz="3384"/>
            </a:pPr>
            <a:r>
              <a:t>creating </a:t>
            </a:r>
            <a:r>
              <a:rPr b="1"/>
              <a:t>new</a:t>
            </a:r>
            <a:r>
              <a:t> firmware is just treated as creating low-level, bare-metal software</a:t>
            </a:r>
          </a:p>
          <a:p>
            <a:pPr lvl="1" marL="835660" indent="-417830" defTabSz="549148">
              <a:spcBef>
                <a:spcPts val="900"/>
              </a:spcBef>
              <a:defRPr sz="3384"/>
            </a:pPr>
            <a:r>
              <a:t>e.g., device drivers and bare-metal (OS-free) systems</a:t>
            </a:r>
            <a:br/>
          </a:p>
          <a:p>
            <a:pPr marL="417829" indent="-417829" defTabSz="549148">
              <a:spcBef>
                <a:spcPts val="900"/>
              </a:spcBef>
              <a:defRPr sz="3384"/>
            </a:pPr>
            <a:r>
              <a:t>reverse engineering </a:t>
            </a:r>
            <a:r>
              <a:rPr b="1"/>
              <a:t>existing</a:t>
            </a:r>
            <a:r>
              <a:t> firmware (to perform reasoning, security analyses, retrofitting, etc.) sometime requires lifting models from binaries (e.g., tools funded by DARPA available from Galois, Ghidra from the NSA)</a:t>
            </a:r>
          </a:p>
          <a:p>
            <a:pPr marL="417829" indent="-417829" defTabSz="549148">
              <a:spcBef>
                <a:spcPts val="900"/>
              </a:spcBef>
              <a:defRPr sz="3384"/>
            </a:pPr>
            <a:r>
              <a:t>in general, existing firmware has vanishing low transparency and trust, so is suspect in any high-assurance system</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22" name="Hardware Engineering"/>
          <p:cNvSpPr txBox="1"/>
          <p:nvPr>
            <p:ph type="body" idx="21"/>
          </p:nvPr>
        </p:nvSpPr>
        <p:spPr>
          <a:prstGeom prst="rect">
            <a:avLst/>
          </a:prstGeom>
        </p:spPr>
        <p:txBody>
          <a:bodyPr/>
          <a:lstStyle/>
          <a:p>
            <a:pPr/>
            <a:r>
              <a:t>Hardware Engineering</a:t>
            </a:r>
          </a:p>
        </p:txBody>
      </p:sp>
      <p:sp>
        <p:nvSpPr>
          <p:cNvPr id="323" name="MBE in hardware mainly comes in the form of hand-writing models in Hardware Design Languages (HDLs) like VHDL and Verilog…"/>
          <p:cNvSpPr txBox="1"/>
          <p:nvPr>
            <p:ph type="body" idx="22"/>
          </p:nvPr>
        </p:nvSpPr>
        <p:spPr>
          <a:prstGeom prst="rect">
            <a:avLst/>
          </a:prstGeom>
        </p:spPr>
        <p:txBody>
          <a:bodyPr/>
          <a:lstStyle/>
          <a:p>
            <a:pPr/>
            <a:r>
              <a:t>MBE in hardware mainly comes in the form of hand-writing models in Hardware Design Languages (HDLs) like VHDL and Verilog</a:t>
            </a:r>
          </a:p>
          <a:p>
            <a:pPr/>
            <a:r>
              <a:t>SystemVerilog, while standardized 20 years ago, has still not seen widespread adoptions</a:t>
            </a:r>
          </a:p>
          <a:p>
            <a:pPr/>
            <a:r>
              <a:t>SystemC, a subset of C that can be compiled to software or synthesized to hardware, has mainly seen use in the writing of tests and emulators</a:t>
            </a:r>
          </a:p>
          <a:p>
            <a:pPr/>
            <a:r>
              <a:t>MBE tools that permit, e.g., the specification and reasoning about simple models like Finite State Machines have largely been rejected by industry</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26" name="Safety Engineering"/>
          <p:cNvSpPr txBox="1"/>
          <p:nvPr>
            <p:ph type="body" idx="21"/>
          </p:nvPr>
        </p:nvSpPr>
        <p:spPr>
          <a:prstGeom prst="rect">
            <a:avLst/>
          </a:prstGeom>
        </p:spPr>
        <p:txBody>
          <a:bodyPr/>
          <a:lstStyle/>
          <a:p>
            <a:pPr/>
            <a:r>
              <a:t>Safety Engineering</a:t>
            </a:r>
          </a:p>
        </p:txBody>
      </p:sp>
      <p:sp>
        <p:nvSpPr>
          <p:cNvPr id="327" name="several commercial and open source tools exist that permit the specification of, and reasoning about, safety engineering models…"/>
          <p:cNvSpPr txBox="1"/>
          <p:nvPr>
            <p:ph type="body" idx="22"/>
          </p:nvPr>
        </p:nvSpPr>
        <p:spPr>
          <a:xfrm>
            <a:off x="712232" y="1672034"/>
            <a:ext cx="11580336" cy="7205266"/>
          </a:xfrm>
          <a:prstGeom prst="rect">
            <a:avLst/>
          </a:prstGeom>
        </p:spPr>
        <p:txBody>
          <a:bodyPr/>
          <a:lstStyle/>
          <a:p>
            <a:pPr marL="417829" indent="-417829" defTabSz="549148">
              <a:spcBef>
                <a:spcPts val="900"/>
              </a:spcBef>
              <a:defRPr sz="3384"/>
            </a:pPr>
            <a:r>
              <a:t>several commercial and open source tools exist that permit the specification of, and reasoning about, safety engineering models</a:t>
            </a:r>
          </a:p>
          <a:p>
            <a:pPr lvl="1" marL="835660" indent="-417830" defTabSz="549148">
              <a:spcBef>
                <a:spcPts val="900"/>
              </a:spcBef>
              <a:defRPr sz="3384"/>
            </a:pPr>
            <a:r>
              <a:t>Leveson’s (MIT) and NASA/JPL’s research and tools are largely looked upon as the state-of-the-art</a:t>
            </a:r>
          </a:p>
          <a:p>
            <a:pPr lvl="1" marL="835660" indent="-417830" defTabSz="549148">
              <a:spcBef>
                <a:spcPts val="900"/>
              </a:spcBef>
              <a:defRPr sz="3384"/>
            </a:pPr>
            <a:r>
              <a:t>e.g., SFTA, SFMEA, etc. see the </a:t>
            </a:r>
            <a:r>
              <a:rPr i="1"/>
              <a:t>NASA Software Engineering Handbook</a:t>
            </a:r>
            <a:r>
              <a:t> and the </a:t>
            </a:r>
            <a:r>
              <a:rPr i="1"/>
              <a:t>Systems Safety Handbook</a:t>
            </a:r>
            <a:r>
              <a:t> (and many more artifacts) for more details</a:t>
            </a:r>
          </a:p>
          <a:p>
            <a:pPr marL="417829" indent="-417829" defTabSz="549148">
              <a:spcBef>
                <a:spcPts val="900"/>
              </a:spcBef>
              <a:defRPr sz="3384"/>
            </a:pPr>
            <a:r>
              <a:t>no MBE tools available today integrate hazard analysis with high-assurance MBE</a:t>
            </a:r>
          </a:p>
          <a:p>
            <a:pPr marL="417829" indent="-417829" defTabSz="549148">
              <a:spcBef>
                <a:spcPts val="900"/>
              </a:spcBef>
              <a:defRPr sz="3384"/>
            </a:pPr>
            <a:r>
              <a:t>mainly safety engineering is manual, leverages RMF-based approaches to qualified and quantified risk analysis, and is ad hoc</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0" name="Plain Language Goals"/>
          <p:cNvSpPr txBox="1"/>
          <p:nvPr>
            <p:ph type="body" idx="21"/>
          </p:nvPr>
        </p:nvSpPr>
        <p:spPr>
          <a:prstGeom prst="rect">
            <a:avLst/>
          </a:prstGeom>
        </p:spPr>
        <p:txBody>
          <a:bodyPr/>
          <a:lstStyle/>
          <a:p>
            <a:pPr/>
            <a:r>
              <a:t>Plain Language Goals</a:t>
            </a:r>
          </a:p>
        </p:txBody>
      </p:sp>
      <p:sp>
        <p:nvSpPr>
          <p:cNvPr id="111" name="What is Model-Based Engineering (MBE)?…"/>
          <p:cNvSpPr txBox="1"/>
          <p:nvPr>
            <p:ph type="body" idx="22"/>
          </p:nvPr>
        </p:nvSpPr>
        <p:spPr>
          <a:prstGeom prst="rect">
            <a:avLst/>
          </a:prstGeom>
        </p:spPr>
        <p:txBody>
          <a:bodyPr/>
          <a:lstStyle/>
          <a:p>
            <a:pPr/>
            <a:r>
              <a:t>What is Model-Based Engineering (MBE)?</a:t>
            </a:r>
          </a:p>
          <a:p>
            <a:pPr/>
            <a:r>
              <a:t>How might it impact the design, construction, and assurance of nationally critical infrastructure?</a:t>
            </a:r>
          </a:p>
          <a:p>
            <a:pPr/>
            <a:r>
              <a:t>How to differentiate between hype and utility?</a:t>
            </a:r>
          </a:p>
          <a:p>
            <a:pPr/>
            <a:r>
              <a:t>How might the NRC evaluate a complex digital control system built with MBE?</a:t>
            </a:r>
          </a:p>
          <a:p>
            <a:pPr/>
            <a:r>
              <a:t>How might MBE solve some semi-recently unsolvable problems in safety-critical engineering? </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32" name="Security Engineering"/>
          <p:cNvSpPr txBox="1"/>
          <p:nvPr>
            <p:ph type="body" idx="21"/>
          </p:nvPr>
        </p:nvSpPr>
        <p:spPr>
          <a:prstGeom prst="rect">
            <a:avLst/>
          </a:prstGeom>
        </p:spPr>
        <p:txBody>
          <a:bodyPr/>
          <a:lstStyle/>
          <a:p>
            <a:pPr/>
            <a:r>
              <a:t>Security Engineering</a:t>
            </a:r>
          </a:p>
        </p:txBody>
      </p:sp>
      <p:sp>
        <p:nvSpPr>
          <p:cNvPr id="333" name="there is a lot of snake oil in security engineering on the market today…"/>
          <p:cNvSpPr txBox="1"/>
          <p:nvPr>
            <p:ph type="body" idx="22"/>
          </p:nvPr>
        </p:nvSpPr>
        <p:spPr>
          <a:prstGeom prst="rect">
            <a:avLst/>
          </a:prstGeom>
        </p:spPr>
        <p:txBody>
          <a:bodyPr/>
          <a:lstStyle/>
          <a:p>
            <a:pPr marL="395604" indent="-395604" defTabSz="519937">
              <a:spcBef>
                <a:spcPts val="800"/>
              </a:spcBef>
              <a:defRPr sz="3204"/>
            </a:pPr>
            <a:r>
              <a:t>there is a lot of snake oil in security engineering on the market today</a:t>
            </a:r>
          </a:p>
          <a:p>
            <a:pPr marL="395604" indent="-395604" defTabSz="519937">
              <a:spcBef>
                <a:spcPts val="800"/>
              </a:spcBef>
              <a:defRPr sz="3204"/>
            </a:pPr>
            <a:r>
              <a:t>very little is grounded in foundations that deeply connect security models to code and its properties</a:t>
            </a:r>
          </a:p>
          <a:p>
            <a:pPr marL="395604" indent="-395604" defTabSz="519937">
              <a:spcBef>
                <a:spcPts val="800"/>
              </a:spcBef>
              <a:defRPr sz="3204"/>
            </a:pPr>
            <a:r>
              <a:t>the DARPA I2O HACMS program focuses on the MBE-based design, implementation, and formal verification of embedded systems</a:t>
            </a:r>
          </a:p>
          <a:p>
            <a:pPr marL="395604" indent="-395604" defTabSz="519937">
              <a:spcBef>
                <a:spcPts val="800"/>
              </a:spcBef>
              <a:defRPr sz="3204"/>
            </a:pPr>
            <a:r>
              <a:t>the DARPA I2O CASE program has focused for several years on defining new security-centric DSLs for annotating AADL systems engineering models</a:t>
            </a:r>
          </a:p>
          <a:p>
            <a:pPr marL="395604" indent="-395604" defTabSz="519937">
              <a:spcBef>
                <a:spcPts val="800"/>
              </a:spcBef>
              <a:defRPr sz="3204"/>
            </a:pPr>
            <a:r>
              <a:t>several DARPA MTO programs (e.g., CRASH, SSITH ,and AISS) programs have focused on hardware security engineering (mitigating IP theft or software-based attacks)</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36" name="Best Exemplars in the USG"/>
          <p:cNvSpPr txBox="1"/>
          <p:nvPr>
            <p:ph type="body" idx="21"/>
          </p:nvPr>
        </p:nvSpPr>
        <p:spPr>
          <a:prstGeom prst="rect">
            <a:avLst/>
          </a:prstGeom>
        </p:spPr>
        <p:txBody>
          <a:bodyPr/>
          <a:lstStyle/>
          <a:p>
            <a:pPr/>
            <a:r>
              <a:t>Best Exemplars in the USG</a:t>
            </a:r>
          </a:p>
        </p:txBody>
      </p:sp>
      <p:sp>
        <p:nvSpPr>
          <p:cNvPr id="337" name="NASA/JPL…"/>
          <p:cNvSpPr txBox="1"/>
          <p:nvPr>
            <p:ph type="body" idx="22"/>
          </p:nvPr>
        </p:nvSpPr>
        <p:spPr>
          <a:prstGeom prst="rect">
            <a:avLst/>
          </a:prstGeom>
        </p:spPr>
        <p:txBody>
          <a:bodyPr/>
          <a:lstStyle/>
          <a:p>
            <a:pPr marL="431164" indent="-431164" defTabSz="566674">
              <a:spcBef>
                <a:spcPts val="900"/>
              </a:spcBef>
              <a:defRPr sz="3492"/>
            </a:pPr>
            <a:r>
              <a:t>NASA/JPL</a:t>
            </a:r>
          </a:p>
          <a:p>
            <a:pPr lvl="1" marL="862330" indent="-431165" defTabSz="566674">
              <a:spcBef>
                <a:spcPts val="900"/>
              </a:spcBef>
              <a:defRPr sz="3492"/>
            </a:pPr>
            <a:r>
              <a:t>the best systems+safety engineering in the world</a:t>
            </a:r>
          </a:p>
          <a:p>
            <a:pPr marL="431164" indent="-431164" defTabSz="566674">
              <a:spcBef>
                <a:spcPts val="900"/>
              </a:spcBef>
              <a:defRPr sz="3492"/>
            </a:pPr>
            <a:r>
              <a:t>NSA</a:t>
            </a:r>
          </a:p>
          <a:p>
            <a:pPr lvl="1" marL="862330" indent="-431165" defTabSz="566674">
              <a:spcBef>
                <a:spcPts val="900"/>
              </a:spcBef>
              <a:defRPr sz="3492"/>
            </a:pPr>
            <a:r>
              <a:t>the best software+security engineering</a:t>
            </a:r>
          </a:p>
          <a:p>
            <a:pPr marL="431164" indent="-431164" defTabSz="566674">
              <a:spcBef>
                <a:spcPts val="900"/>
              </a:spcBef>
              <a:defRPr sz="3492"/>
            </a:pPr>
            <a:r>
              <a:t>DARPA</a:t>
            </a:r>
          </a:p>
          <a:p>
            <a:pPr lvl="1" marL="862330" indent="-431165" defTabSz="566674">
              <a:spcBef>
                <a:spcPts val="900"/>
              </a:spcBef>
              <a:defRPr sz="3492"/>
            </a:pPr>
            <a:r>
              <a:t>driving R&amp;D in advanced MBE, assurance, etc.</a:t>
            </a:r>
          </a:p>
          <a:p>
            <a:pPr marL="431164" indent="-431164" defTabSz="566674">
              <a:spcBef>
                <a:spcPts val="900"/>
              </a:spcBef>
              <a:defRPr sz="3492"/>
            </a:pPr>
            <a:r>
              <a:t>Sandia National Labs</a:t>
            </a:r>
          </a:p>
          <a:p>
            <a:pPr marL="431164" indent="-431164" defTabSz="566674">
              <a:spcBef>
                <a:spcPts val="900"/>
              </a:spcBef>
              <a:defRPr sz="3492"/>
            </a:pPr>
            <a:r>
              <a:t>MIT Lincoln Labs</a:t>
            </a:r>
          </a:p>
          <a:p>
            <a:pPr marL="431164" indent="-431164" defTabSz="566674">
              <a:spcBef>
                <a:spcPts val="900"/>
              </a:spcBef>
              <a:defRPr sz="3492"/>
            </a:pPr>
            <a:r>
              <a:t>DoD Primes (such as LMCO, Raytheon, GD, Boeing, Northrop Grumman, BAE, Rolls-Royce)</a:t>
            </a:r>
          </a:p>
          <a:p>
            <a:pPr lvl="1" marL="862330" indent="-431165" defTabSz="566674">
              <a:spcBef>
                <a:spcPts val="900"/>
              </a:spcBef>
              <a:defRPr sz="3492"/>
            </a:pPr>
            <a:r>
              <a:t>programs rarely demonstrate advanced MBE</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40" name="Best Exemplars in Industry"/>
          <p:cNvSpPr txBox="1"/>
          <p:nvPr>
            <p:ph type="body" idx="21"/>
          </p:nvPr>
        </p:nvSpPr>
        <p:spPr>
          <a:prstGeom prst="rect">
            <a:avLst/>
          </a:prstGeom>
        </p:spPr>
        <p:txBody>
          <a:bodyPr/>
          <a:lstStyle/>
          <a:p>
            <a:pPr/>
            <a:r>
              <a:t>Best Exemplars in Industry</a:t>
            </a:r>
          </a:p>
        </p:txBody>
      </p:sp>
      <p:sp>
        <p:nvSpPr>
          <p:cNvPr id="341" name="Amazon…"/>
          <p:cNvSpPr txBox="1"/>
          <p:nvPr>
            <p:ph type="body" idx="22"/>
          </p:nvPr>
        </p:nvSpPr>
        <p:spPr>
          <a:xfrm>
            <a:off x="952500" y="3161886"/>
            <a:ext cx="11099800" cy="3429828"/>
          </a:xfrm>
          <a:prstGeom prst="rect">
            <a:avLst/>
          </a:prstGeom>
        </p:spPr>
        <p:txBody>
          <a:bodyPr numCol="2" spcCol="554990"/>
          <a:lstStyle/>
          <a:p>
            <a:pPr/>
            <a:r>
              <a:t>Amazon</a:t>
            </a:r>
          </a:p>
          <a:p>
            <a:pPr/>
            <a:r>
              <a:t>AMD</a:t>
            </a:r>
          </a:p>
          <a:p>
            <a:pPr/>
            <a:r>
              <a:t>Apple</a:t>
            </a:r>
          </a:p>
          <a:p>
            <a:pPr/>
            <a:r>
              <a:t>ARM</a:t>
            </a:r>
          </a:p>
          <a:p>
            <a:pPr/>
            <a:r>
              <a:t>Facebook</a:t>
            </a:r>
          </a:p>
          <a:p>
            <a:pPr/>
            <a:r>
              <a:t>Google</a:t>
            </a:r>
          </a:p>
          <a:p>
            <a:pPr/>
            <a:r>
              <a:t>Intel</a:t>
            </a:r>
          </a:p>
          <a:p>
            <a:pPr/>
            <a:r>
              <a:t>Microsoft</a:t>
            </a:r>
          </a:p>
          <a:p>
            <a:pPr/>
            <a:r>
              <a:t>NVIDIA</a:t>
            </a:r>
          </a:p>
          <a:p>
            <a:pPr/>
            <a:r>
              <a:t>SiFive</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44" name="Discussion Topics:  Challenge Problems in  Safety-Critical Systems"/>
          <p:cNvSpPr txBox="1"/>
          <p:nvPr>
            <p:ph type="body" idx="21"/>
          </p:nvPr>
        </p:nvSpPr>
        <p:spPr>
          <a:xfrm>
            <a:off x="952500" y="2503013"/>
            <a:ext cx="11099800" cy="4747574"/>
          </a:xfrm>
          <a:prstGeom prst="rect">
            <a:avLst/>
          </a:prstGeom>
        </p:spPr>
        <p:txBody>
          <a:bodyPr/>
          <a:lstStyle/>
          <a:p>
            <a:pPr/>
            <a:r>
              <a:t>Discussion Topics: </a:t>
            </a:r>
            <a:br/>
            <a:r>
              <a:t>Challenge Problems in </a:t>
            </a:r>
            <a:br/>
            <a:r>
              <a:t>Safety-Critical Systems</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47" name="Challenge Questions (1)"/>
          <p:cNvSpPr txBox="1"/>
          <p:nvPr>
            <p:ph type="body" idx="21"/>
          </p:nvPr>
        </p:nvSpPr>
        <p:spPr>
          <a:prstGeom prst="rect">
            <a:avLst/>
          </a:prstGeom>
        </p:spPr>
        <p:txBody>
          <a:bodyPr/>
          <a:lstStyle/>
          <a:p>
            <a:pPr/>
            <a:r>
              <a:t>Challenge Questions (1)</a:t>
            </a:r>
          </a:p>
        </p:txBody>
      </p:sp>
      <p:sp>
        <p:nvSpPr>
          <p:cNvPr id="348" name="1 What independently verifiable evidence would suffice for eliminating the need for “design diversity” yielding at least the same level of assurance (as obtained with diverse designs) that the safety function of a safety system such as RPS (reactor prote"/>
          <p:cNvSpPr txBox="1"/>
          <p:nvPr>
            <p:ph type="body" idx="22"/>
          </p:nvPr>
        </p:nvSpPr>
        <p:spPr>
          <a:prstGeom prst="rect">
            <a:avLst/>
          </a:prstGeom>
        </p:spPr>
        <p:txBody>
          <a:bodyPr/>
          <a:lstStyle/>
          <a:p>
            <a:pPr marL="0" indent="0" defTabSz="327152">
              <a:spcBef>
                <a:spcPts val="500"/>
              </a:spcBef>
              <a:buSzTx/>
              <a:buNone/>
              <a:defRPr sz="2016"/>
            </a:pPr>
            <a:r>
              <a:t>1 What independently verifiable evidence would suffice for eliminating the need for “design diversity” yielding at least the same level of assurance (as obtained with diverse designs) that the safety function of a safety system such as RPS (reactor protection system) will be performed when needed.</a:t>
            </a:r>
          </a:p>
          <a:p>
            <a:pPr marL="0" indent="0" defTabSz="327152">
              <a:spcBef>
                <a:spcPts val="500"/>
              </a:spcBef>
              <a:buSzTx/>
              <a:buNone/>
              <a:defRPr sz="2016"/>
            </a:pPr>
            <a:r>
              <a:t>2 What logically correct reasoning could demonstrate that the evidence supports the conclusion (i.e., the safety function will be performed when needed) with the residual uncertainty lower than or comparable to the uncertainty associated with a design incorporating “design diversity”.</a:t>
            </a:r>
          </a:p>
          <a:p>
            <a:pPr marL="0" indent="0" defTabSz="327152">
              <a:spcBef>
                <a:spcPts val="500"/>
              </a:spcBef>
              <a:buSzTx/>
              <a:buNone/>
              <a:defRPr sz="2016"/>
            </a:pPr>
            <a:r>
              <a:t>3 What independently verifiable evidence would suffice to demonstrate that the same deficiencies are not present in the diverse designs OR, if present, would not degrade the performance of the safety function.</a:t>
            </a:r>
          </a:p>
          <a:p>
            <a:pPr marL="0" indent="0" defTabSz="327152">
              <a:spcBef>
                <a:spcPts val="500"/>
              </a:spcBef>
              <a:buSzTx/>
              <a:buNone/>
              <a:defRPr sz="2016"/>
            </a:pPr>
            <a:r>
              <a:t>4 What logically correct reasoning could demonstrate that the evidence supports the conclusion: the safety function will be performed when needed and no deficiency common to the diverse designs will prevent this performance.</a:t>
            </a:r>
          </a:p>
          <a:p>
            <a:pPr marL="0" indent="0" defTabSz="327152">
              <a:spcBef>
                <a:spcPts val="500"/>
              </a:spcBef>
              <a:buSzTx/>
              <a:buNone/>
              <a:defRPr sz="2016"/>
            </a:pPr>
            <a:r>
              <a:t>5 What independently verifiable evidence would satisfy the claim that interactions across redundant divisions will not degrade the performance of the safety function.</a:t>
            </a:r>
          </a:p>
          <a:p>
            <a:pPr marL="0" indent="0" defTabSz="327152">
              <a:spcBef>
                <a:spcPts val="500"/>
              </a:spcBef>
              <a:buSzTx/>
              <a:buNone/>
              <a:defRPr sz="2016"/>
            </a:pPr>
            <a:r>
              <a:t>6 What logically correct reasoning could demonstrate that interactions across redundant divisions will not degrade the safety function.</a:t>
            </a:r>
          </a:p>
          <a:p>
            <a:pPr marL="0" indent="0" defTabSz="327152">
              <a:spcBef>
                <a:spcPts val="500"/>
              </a:spcBef>
              <a:buSzTx/>
              <a:buNone/>
              <a:defRPr sz="2016"/>
            </a:pPr>
            <a:r>
              <a:t>7 What independently verifiable evidence would satisfy the claim that safety constraints were identified correctly, completely, and without any inconsistencies.</a:t>
            </a:r>
          </a:p>
          <a:p>
            <a:pPr marL="0" indent="0" defTabSz="327152">
              <a:spcBef>
                <a:spcPts val="500"/>
              </a:spcBef>
              <a:buSzTx/>
              <a:buNone/>
              <a:defRPr sz="2016"/>
            </a:pPr>
            <a:r>
              <a:t>8 What logically correct reasoning could demonstrate that the evidence satisfies the claim.</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1" name="Challenge Questions (2)"/>
          <p:cNvSpPr txBox="1"/>
          <p:nvPr>
            <p:ph type="body" idx="21"/>
          </p:nvPr>
        </p:nvSpPr>
        <p:spPr>
          <a:prstGeom prst="rect">
            <a:avLst/>
          </a:prstGeom>
        </p:spPr>
        <p:txBody>
          <a:bodyPr/>
          <a:lstStyle/>
          <a:p>
            <a:pPr/>
            <a:r>
              <a:t>Challenge Questions (2)</a:t>
            </a:r>
          </a:p>
        </p:txBody>
      </p:sp>
      <p:sp>
        <p:nvSpPr>
          <p:cNvPr id="352" name="1 What independently verifiable evidence would indicate that there is a significant potential for degrading the safety function of systems such as RPS due to a combined effect of the uncertainties from V&amp;V of development phase work products.…"/>
          <p:cNvSpPr txBox="1"/>
          <p:nvPr>
            <p:ph type="body" idx="22"/>
          </p:nvPr>
        </p:nvSpPr>
        <p:spPr>
          <a:prstGeom prst="rect">
            <a:avLst/>
          </a:prstGeom>
        </p:spPr>
        <p:txBody>
          <a:bodyPr/>
          <a:lstStyle/>
          <a:p>
            <a:pPr marL="0" indent="0" defTabSz="327152">
              <a:spcBef>
                <a:spcPts val="500"/>
              </a:spcBef>
              <a:buSzTx/>
              <a:buNone/>
              <a:defRPr sz="2016"/>
            </a:pPr>
            <a:r>
              <a:t>1 What independently verifiable evidence would indicate that there is a significant potential for degrading the safety function of systems such as RPS due to a combined effect of the uncertainties from V&amp;V of development phase work products.</a:t>
            </a:r>
          </a:p>
          <a:p>
            <a:pPr marL="0" indent="0" defTabSz="327152">
              <a:spcBef>
                <a:spcPts val="500"/>
              </a:spcBef>
              <a:buSzTx/>
              <a:buNone/>
              <a:defRPr sz="2016"/>
            </a:pPr>
            <a:r>
              <a:t>2 What logically correct reasoning could be used to determine the combined effect of the uncertainties from V&amp;V of development phase work products.</a:t>
            </a:r>
          </a:p>
          <a:p>
            <a:pPr marL="0" indent="0" defTabSz="327152">
              <a:spcBef>
                <a:spcPts val="500"/>
              </a:spcBef>
              <a:buSzTx/>
              <a:buNone/>
              <a:defRPr sz="2016"/>
            </a:pPr>
            <a:r>
              <a:t>3 What independently verifiable evidence is needed to justify non-compliance with over-constraints (or prescriptive content) in standards (e.g., IEEE standards).</a:t>
            </a:r>
          </a:p>
          <a:p>
            <a:pPr marL="0" indent="0" defTabSz="327152">
              <a:spcBef>
                <a:spcPts val="500"/>
              </a:spcBef>
              <a:buSzTx/>
              <a:buNone/>
              <a:defRPr sz="2016"/>
            </a:pPr>
            <a:r>
              <a:t>4 What logically correct reasoning (or argument structure) could be used to justify such non- compliance with a standard.</a:t>
            </a:r>
          </a:p>
          <a:p>
            <a:pPr marL="0" indent="0" defTabSz="327152">
              <a:spcBef>
                <a:spcPts val="500"/>
              </a:spcBef>
              <a:buSzTx/>
              <a:buNone/>
              <a:defRPr sz="2016"/>
            </a:pPr>
            <a:r>
              <a:t>5 What independently verifiable evidence would suffice to claim that the residual uncertainties will not degrade the performance of the safety function.</a:t>
            </a:r>
          </a:p>
          <a:p>
            <a:pPr marL="0" indent="0" defTabSz="327152">
              <a:spcBef>
                <a:spcPts val="500"/>
              </a:spcBef>
              <a:buSzTx/>
              <a:buNone/>
              <a:defRPr sz="2016"/>
            </a:pPr>
            <a:r>
              <a:t>6 What logically correct reasoning (or argument structure) could be used to justify the claim.</a:t>
            </a:r>
          </a:p>
          <a:p>
            <a:pPr marL="0" indent="0" defTabSz="327152">
              <a:spcBef>
                <a:spcPts val="500"/>
              </a:spcBef>
              <a:buSzTx/>
              <a:buNone/>
              <a:defRPr sz="2016"/>
            </a:pPr>
            <a:r>
              <a:t>7 What structure of the safety assurance plan would suffice to align expectations between a licensee and the regulator (when using an outcome-oriented approach rather than a compliance-oriented approach).</a:t>
            </a:r>
          </a:p>
          <a:p>
            <a:pPr marL="0" indent="0" defTabSz="327152">
              <a:spcBef>
                <a:spcPts val="500"/>
              </a:spcBef>
              <a:buSzTx/>
              <a:buNone/>
              <a:defRPr sz="2016"/>
            </a:pPr>
            <a:r>
              <a:t>8 What independently verifiable evidence would suffice to claim that the practitioner has the competence to identify all significant hazards (i.e., conditions which could degrade the performance of the safety function of RPS) which are rooted in engineering deficiencies, especially hazards caused by interactions.</a:t>
            </a:r>
          </a:p>
          <a:p>
            <a:pPr marL="0" indent="0" defTabSz="327152">
              <a:spcBef>
                <a:spcPts val="500"/>
              </a:spcBef>
              <a:buSzTx/>
              <a:buNone/>
              <a:defRPr sz="2016"/>
            </a:pPr>
            <a:r>
              <a:t>9 What independently verifiable evidence would suffice to claim that the people performing the hazard analysis possess the right skills to produce correct and complete results.</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5" name="BREAK"/>
          <p:cNvSpPr txBox="1"/>
          <p:nvPr>
            <p:ph type="body" idx="21"/>
          </p:nvPr>
        </p:nvSpPr>
        <p:spPr>
          <a:xfrm>
            <a:off x="952500" y="3649162"/>
            <a:ext cx="11099800" cy="2455276"/>
          </a:xfrm>
          <a:prstGeom prst="rect">
            <a:avLst/>
          </a:prstGeom>
        </p:spPr>
        <p:txBody>
          <a:bodyPr/>
          <a:lstStyle/>
          <a:p>
            <a:pPr/>
            <a:r>
              <a:t>BREAK</a:t>
            </a: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8" name="The Reactor Trip System…"/>
          <p:cNvSpPr txBox="1"/>
          <p:nvPr>
            <p:ph type="body" idx="21"/>
          </p:nvPr>
        </p:nvSpPr>
        <p:spPr>
          <a:xfrm>
            <a:off x="952500" y="3649162"/>
            <a:ext cx="11099800" cy="2455276"/>
          </a:xfrm>
          <a:prstGeom prst="rect">
            <a:avLst/>
          </a:prstGeom>
        </p:spPr>
        <p:txBody>
          <a:bodyPr/>
          <a:lstStyle/>
          <a:p>
            <a:pPr/>
            <a:r>
              <a:t>The Reactor Trip System</a:t>
            </a:r>
          </a:p>
          <a:p>
            <a:pPr/>
            <a:r>
              <a:t>Demonstrator</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61" name="An Overview of the RTS"/>
          <p:cNvSpPr txBox="1"/>
          <p:nvPr>
            <p:ph type="body" idx="21"/>
          </p:nvPr>
        </p:nvSpPr>
        <p:spPr>
          <a:xfrm>
            <a:off x="952500" y="4227264"/>
            <a:ext cx="11099800" cy="1299072"/>
          </a:xfrm>
          <a:prstGeom prst="rect">
            <a:avLst/>
          </a:prstGeom>
        </p:spPr>
        <p:txBody>
          <a:bodyPr/>
          <a:lstStyle/>
          <a:p>
            <a:pPr/>
            <a:r>
              <a:t>An Overview of the RTS</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64" name="The Reactor Trip System (RTS)"/>
          <p:cNvSpPr txBox="1"/>
          <p:nvPr>
            <p:ph type="body" idx="21"/>
          </p:nvPr>
        </p:nvSpPr>
        <p:spPr>
          <a:prstGeom prst="rect">
            <a:avLst/>
          </a:prstGeom>
        </p:spPr>
        <p:txBody>
          <a:bodyPr/>
          <a:lstStyle/>
          <a:p>
            <a:pPr/>
            <a:r>
              <a:t>The Reactor Trip System (RTS)</a:t>
            </a:r>
          </a:p>
        </p:txBody>
      </p:sp>
      <p:sp>
        <p:nvSpPr>
          <p:cNvPr id="365" name="a seemingly simple control system that measures temperature and pressure of a reaction vessel and actuates solenoids to open and close valves…"/>
          <p:cNvSpPr txBox="1"/>
          <p:nvPr>
            <p:ph type="body" idx="22"/>
          </p:nvPr>
        </p:nvSpPr>
        <p:spPr>
          <a:prstGeom prst="rect">
            <a:avLst/>
          </a:prstGeom>
        </p:spPr>
        <p:txBody>
          <a:bodyPr/>
          <a:lstStyle/>
          <a:p>
            <a:pPr/>
            <a:r>
              <a:t>a seemingly simple control system that measures temperature and pressure of a reaction vessel and actuates solenoids to open and close valves</a:t>
            </a:r>
          </a:p>
          <a:p>
            <a:pPr/>
            <a:r>
              <a:t>representative of a class of systems that are deemed nationally critical infrastructure by the DHS</a:t>
            </a:r>
          </a:p>
          <a:p>
            <a:pPr/>
            <a:r>
              <a:t>a fault-tolerant system with </a:t>
            </a:r>
            <a:r>
              <a:rPr i="1"/>
              <a:t>heterogenous redundancy</a:t>
            </a:r>
          </a:p>
          <a:p>
            <a:pPr/>
            <a:r>
              <a:t>must fulfill a set of assurance “characteristics” found in the IEEE Standard 603-2018 “IEEE Standard Criteria for Safety Systems for Nuclear Power Generating Stations”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4" name="NRC Project Info"/>
          <p:cNvSpPr txBox="1"/>
          <p:nvPr>
            <p:ph type="body" idx="21"/>
          </p:nvPr>
        </p:nvSpPr>
        <p:spPr>
          <a:prstGeom prst="rect">
            <a:avLst/>
          </a:prstGeom>
        </p:spPr>
        <p:txBody>
          <a:bodyPr/>
          <a:lstStyle/>
          <a:p>
            <a:pPr/>
            <a:r>
              <a:t>NRC Project Info</a:t>
            </a:r>
          </a:p>
        </p:txBody>
      </p:sp>
      <p:sp>
        <p:nvSpPr>
          <p:cNvPr id="115" name="performer: Galois…"/>
          <p:cNvSpPr txBox="1"/>
          <p:nvPr>
            <p:ph type="body" idx="22"/>
          </p:nvPr>
        </p:nvSpPr>
        <p:spPr>
          <a:prstGeom prst="rect">
            <a:avLst/>
          </a:prstGeom>
        </p:spPr>
        <p:txBody>
          <a:bodyPr/>
          <a:lstStyle/>
          <a:p>
            <a:pPr/>
            <a:r>
              <a:t>performer: Galois</a:t>
            </a:r>
          </a:p>
          <a:p>
            <a:pPr/>
            <a:r>
              <a:t>period of performance: circa 1 year</a:t>
            </a:r>
          </a:p>
          <a:p>
            <a:pPr/>
            <a:r>
              <a:t>active work on demonstrator: 4 months</a:t>
            </a:r>
          </a:p>
          <a:p>
            <a:pPr/>
            <a:r>
              <a:t>budget: circa $150K</a:t>
            </a:r>
          </a:p>
          <a:p>
            <a:pPr/>
            <a:r>
              <a:t>deliverables</a:t>
            </a:r>
          </a:p>
          <a:p>
            <a:pPr lvl="1"/>
            <a:r>
              <a:t>demonstrator that runs in simulation and on an FPGA board</a:t>
            </a:r>
          </a:p>
          <a:p>
            <a:pPr lvl="1"/>
            <a:r>
              <a:t>this presentation and Q&amp;A</a:t>
            </a:r>
          </a:p>
          <a:p>
            <a:pPr lvl="1"/>
            <a:r>
              <a:t>final report summarizing the project and making recommendations about the use of MBE</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68" name="Digital Instrumentation &amp; Control"/>
          <p:cNvSpPr txBox="1"/>
          <p:nvPr>
            <p:ph type="body" idx="21"/>
          </p:nvPr>
        </p:nvSpPr>
        <p:spPr>
          <a:prstGeom prst="rect">
            <a:avLst/>
          </a:prstGeom>
        </p:spPr>
        <p:txBody>
          <a:bodyPr/>
          <a:lstStyle>
            <a:lvl1pPr defTabSz="554990">
              <a:defRPr sz="5700"/>
            </a:lvl1pPr>
          </a:lstStyle>
          <a:p>
            <a:pPr/>
            <a:r>
              <a:t>Digital Instrumentation &amp; Control</a:t>
            </a:r>
          </a:p>
        </p:txBody>
      </p:sp>
      <p:sp>
        <p:nvSpPr>
          <p:cNvPr id="369" name="The RTS is a demonstration DI&amp;C system, which……"/>
          <p:cNvSpPr txBox="1"/>
          <p:nvPr>
            <p:ph type="body" idx="22"/>
          </p:nvPr>
        </p:nvSpPr>
        <p:spPr>
          <a:xfrm>
            <a:off x="138309" y="1824613"/>
            <a:ext cx="12728182" cy="7205266"/>
          </a:xfrm>
          <a:prstGeom prst="rect">
            <a:avLst/>
          </a:prstGeom>
        </p:spPr>
        <p:txBody>
          <a:bodyPr/>
          <a:lstStyle/>
          <a:p>
            <a:pPr marL="373379" indent="-373379" defTabSz="490727">
              <a:spcBef>
                <a:spcPts val="800"/>
              </a:spcBef>
              <a:defRPr sz="3024"/>
            </a:pPr>
            <a:r>
              <a:t>The RTS is a demonstration DI&amp;C system, which…</a:t>
            </a:r>
          </a:p>
          <a:p>
            <a:pPr lvl="1" marL="746759" indent="-373379" defTabSz="490727">
              <a:spcBef>
                <a:spcPts val="800"/>
              </a:spcBef>
              <a:defRPr sz="3024"/>
            </a:pPr>
            <a:r>
              <a:t>are basically sense-compute-control architectures that control safety-critical systems,</a:t>
            </a:r>
          </a:p>
          <a:p>
            <a:pPr lvl="1" marL="746759" indent="-373379" defTabSz="490727">
              <a:spcBef>
                <a:spcPts val="800"/>
              </a:spcBef>
              <a:defRPr sz="3024"/>
            </a:pPr>
            <a:r>
              <a:t>have human-in-the-loop user interfaces,</a:t>
            </a:r>
          </a:p>
          <a:p>
            <a:pPr lvl="1" marL="746759" indent="-373379" defTabSz="490727">
              <a:spcBef>
                <a:spcPts val="800"/>
              </a:spcBef>
              <a:defRPr sz="3024"/>
            </a:pPr>
            <a:r>
              <a:t>commonly have built-in self-test subsystems that must be able to self-test/assure a system </a:t>
            </a:r>
            <a:r>
              <a:rPr i="1"/>
              <a:t>while it is in operation,</a:t>
            </a:r>
          </a:p>
          <a:p>
            <a:pPr lvl="1" marL="746759" indent="-373379" defTabSz="490727">
              <a:spcBef>
                <a:spcPts val="800"/>
              </a:spcBef>
              <a:defRPr sz="3024"/>
            </a:pPr>
            <a:r>
              <a:t>are fault-tolerant and have heterogenous components, where components are implemented using multiple techniques, sometimes by multiple teams, and have multiple redundant connectors,</a:t>
            </a:r>
          </a:p>
          <a:p>
            <a:pPr lvl="1" marL="746759" indent="-373379" defTabSz="490727">
              <a:spcBef>
                <a:spcPts val="800"/>
              </a:spcBef>
              <a:defRPr sz="3024"/>
            </a:pPr>
            <a:r>
              <a:t>are built today within the NPP industry without software or COTS hardware, and </a:t>
            </a:r>
          </a:p>
          <a:p>
            <a:pPr lvl="1" marL="746759" indent="-373379" defTabSz="490727">
              <a:spcBef>
                <a:spcPts val="800"/>
              </a:spcBef>
              <a:defRPr sz="3024"/>
            </a:pPr>
            <a:r>
              <a:t>the NRC does not want to see the industry repeat the technology mistakes of other nationally critical infrastructure industries.</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72" name="Proposal System Architecture"/>
          <p:cNvSpPr txBox="1"/>
          <p:nvPr>
            <p:ph type="body" idx="21"/>
          </p:nvPr>
        </p:nvSpPr>
        <p:spPr>
          <a:prstGeom prst="rect">
            <a:avLst/>
          </a:prstGeom>
        </p:spPr>
        <p:txBody>
          <a:bodyPr/>
          <a:lstStyle/>
          <a:p>
            <a:pPr/>
            <a:r>
              <a:t>Proposal System Architecture</a:t>
            </a:r>
          </a:p>
        </p:txBody>
      </p:sp>
      <p:pic>
        <p:nvPicPr>
          <p:cNvPr id="373" name="Image" descr="Image"/>
          <p:cNvPicPr>
            <a:picLocks noChangeAspect="1"/>
          </p:cNvPicPr>
          <p:nvPr/>
        </p:nvPicPr>
        <p:blipFill>
          <a:blip r:embed="rId2">
            <a:extLst/>
          </a:blip>
          <a:stretch>
            <a:fillRect/>
          </a:stretch>
        </p:blipFill>
        <p:spPr>
          <a:xfrm>
            <a:off x="1233506" y="1706948"/>
            <a:ext cx="10537788" cy="7440595"/>
          </a:xfrm>
          <a:prstGeom prst="rect">
            <a:avLst/>
          </a:prstGeom>
          <a:ln w="12700">
            <a:miter lim="400000"/>
          </a:ln>
        </p:spPr>
      </p:pic>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76" name="The RTS Hardware Artifacts"/>
          <p:cNvSpPr txBox="1"/>
          <p:nvPr>
            <p:ph type="body" idx="21"/>
          </p:nvPr>
        </p:nvSpPr>
        <p:spPr>
          <a:prstGeom prst="rect">
            <a:avLst/>
          </a:prstGeom>
        </p:spPr>
        <p:txBody>
          <a:bodyPr/>
          <a:lstStyle/>
          <a:p>
            <a:pPr/>
            <a:r>
              <a:t>The RTS Hardware Artifacts</a:t>
            </a:r>
          </a:p>
        </p:txBody>
      </p:sp>
      <p:pic>
        <p:nvPicPr>
          <p:cNvPr id="377" name="Image" descr="Image"/>
          <p:cNvPicPr>
            <a:picLocks noChangeAspect="1"/>
          </p:cNvPicPr>
          <p:nvPr/>
        </p:nvPicPr>
        <p:blipFill>
          <a:blip r:embed="rId2">
            <a:extLst/>
          </a:blip>
          <a:stretch>
            <a:fillRect/>
          </a:stretch>
        </p:blipFill>
        <p:spPr>
          <a:xfrm>
            <a:off x="1397000" y="2544345"/>
            <a:ext cx="10210800" cy="5765801"/>
          </a:xfrm>
          <a:prstGeom prst="rect">
            <a:avLst/>
          </a:prstGeom>
          <a:ln w="12700">
            <a:miter lim="400000"/>
          </a:ln>
        </p:spPr>
      </p:pic>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80" name="Implementation Artifacts and Relations"/>
          <p:cNvSpPr txBox="1"/>
          <p:nvPr>
            <p:ph type="body" idx="21"/>
          </p:nvPr>
        </p:nvSpPr>
        <p:spPr>
          <a:prstGeom prst="rect">
            <a:avLst/>
          </a:prstGeom>
        </p:spPr>
        <p:txBody>
          <a:bodyPr/>
          <a:lstStyle>
            <a:lvl1pPr defTabSz="467359">
              <a:defRPr sz="4800"/>
            </a:lvl1pPr>
          </a:lstStyle>
          <a:p>
            <a:pPr/>
            <a:r>
              <a:t>Implementation Artifacts and Relations</a:t>
            </a:r>
          </a:p>
        </p:txBody>
      </p:sp>
      <p:pic>
        <p:nvPicPr>
          <p:cNvPr id="381" name="Image" descr="Image"/>
          <p:cNvPicPr>
            <a:picLocks noChangeAspect="1"/>
          </p:cNvPicPr>
          <p:nvPr/>
        </p:nvPicPr>
        <p:blipFill>
          <a:blip r:embed="rId2">
            <a:extLst/>
          </a:blip>
          <a:stretch>
            <a:fillRect/>
          </a:stretch>
        </p:blipFill>
        <p:spPr>
          <a:xfrm>
            <a:off x="177703" y="2334957"/>
            <a:ext cx="12649394" cy="6184578"/>
          </a:xfrm>
          <a:prstGeom prst="rect">
            <a:avLst/>
          </a:prstGeom>
          <a:ln w="12700">
            <a:miter lim="400000"/>
          </a:ln>
        </p:spPr>
      </p:pic>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84" name="Generation of Assurance Artifacts"/>
          <p:cNvSpPr txBox="1"/>
          <p:nvPr>
            <p:ph type="body" idx="21"/>
          </p:nvPr>
        </p:nvSpPr>
        <p:spPr>
          <a:prstGeom prst="rect">
            <a:avLst/>
          </a:prstGeom>
        </p:spPr>
        <p:txBody>
          <a:bodyPr/>
          <a:lstStyle>
            <a:lvl1pPr defTabSz="537463">
              <a:defRPr sz="5520"/>
            </a:lvl1pPr>
          </a:lstStyle>
          <a:p>
            <a:pPr/>
            <a:r>
              <a:t>Generation of Assurance Artifacts</a:t>
            </a:r>
          </a:p>
        </p:txBody>
      </p:sp>
      <p:pic>
        <p:nvPicPr>
          <p:cNvPr id="385" name="Image" descr="Image"/>
          <p:cNvPicPr>
            <a:picLocks noChangeAspect="1"/>
          </p:cNvPicPr>
          <p:nvPr/>
        </p:nvPicPr>
        <p:blipFill>
          <a:blip r:embed="rId2">
            <a:extLst/>
          </a:blip>
          <a:stretch>
            <a:fillRect/>
          </a:stretch>
        </p:blipFill>
        <p:spPr>
          <a:xfrm>
            <a:off x="1708150" y="1612900"/>
            <a:ext cx="9588500" cy="6527800"/>
          </a:xfrm>
          <a:prstGeom prst="rect">
            <a:avLst/>
          </a:prstGeom>
          <a:ln w="12700">
            <a:miter lim="400000"/>
          </a:ln>
        </p:spPr>
      </p:pic>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88" name="RTS Instrumentation Architecture"/>
          <p:cNvSpPr txBox="1"/>
          <p:nvPr>
            <p:ph type="body" idx="21"/>
          </p:nvPr>
        </p:nvSpPr>
        <p:spPr>
          <a:xfrm>
            <a:off x="952500" y="-47898"/>
            <a:ext cx="11099800" cy="1299072"/>
          </a:xfrm>
          <a:prstGeom prst="rect">
            <a:avLst/>
          </a:prstGeom>
        </p:spPr>
        <p:txBody>
          <a:bodyPr/>
          <a:lstStyle>
            <a:lvl1pPr defTabSz="543305">
              <a:defRPr sz="5580"/>
            </a:lvl1pPr>
          </a:lstStyle>
          <a:p>
            <a:pPr/>
            <a:r>
              <a:t>RTS Instrumentation Architecture</a:t>
            </a:r>
          </a:p>
        </p:txBody>
      </p:sp>
      <p:pic>
        <p:nvPicPr>
          <p:cNvPr id="389" name="Image" descr="Image"/>
          <p:cNvPicPr>
            <a:picLocks noChangeAspect="1"/>
          </p:cNvPicPr>
          <p:nvPr/>
        </p:nvPicPr>
        <p:blipFill>
          <a:blip r:embed="rId2">
            <a:extLst/>
          </a:blip>
          <a:stretch>
            <a:fillRect/>
          </a:stretch>
        </p:blipFill>
        <p:spPr>
          <a:xfrm>
            <a:off x="2651635" y="1103527"/>
            <a:ext cx="7701530" cy="8049888"/>
          </a:xfrm>
          <a:prstGeom prst="rect">
            <a:avLst/>
          </a:prstGeom>
          <a:ln w="12700">
            <a:miter lim="400000"/>
          </a:ln>
        </p:spPr>
      </p:pic>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92" name="RTS Specification Artifacts"/>
          <p:cNvSpPr txBox="1"/>
          <p:nvPr>
            <p:ph type="body" idx="21"/>
          </p:nvPr>
        </p:nvSpPr>
        <p:spPr>
          <a:xfrm>
            <a:off x="952500" y="0"/>
            <a:ext cx="11099800" cy="1299072"/>
          </a:xfrm>
          <a:prstGeom prst="rect">
            <a:avLst/>
          </a:prstGeom>
        </p:spPr>
        <p:txBody>
          <a:bodyPr/>
          <a:lstStyle/>
          <a:p>
            <a:pPr/>
            <a:r>
              <a:t>RTS Specification Artifacts</a:t>
            </a:r>
          </a:p>
        </p:txBody>
      </p:sp>
      <p:pic>
        <p:nvPicPr>
          <p:cNvPr id="393" name="Image" descr="Image"/>
          <p:cNvPicPr>
            <a:picLocks noChangeAspect="1"/>
          </p:cNvPicPr>
          <p:nvPr/>
        </p:nvPicPr>
        <p:blipFill>
          <a:blip r:embed="rId2">
            <a:extLst/>
          </a:blip>
          <a:stretch>
            <a:fillRect/>
          </a:stretch>
        </p:blipFill>
        <p:spPr>
          <a:xfrm>
            <a:off x="0" y="2185585"/>
            <a:ext cx="13004800" cy="5382430"/>
          </a:xfrm>
          <a:prstGeom prst="rect">
            <a:avLst/>
          </a:prstGeom>
          <a:ln w="12700">
            <a:miter lim="400000"/>
          </a:ln>
        </p:spPr>
      </p:pic>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96" name="RTS Specification Artifacts"/>
          <p:cNvSpPr txBox="1"/>
          <p:nvPr>
            <p:ph type="body" idx="21"/>
          </p:nvPr>
        </p:nvSpPr>
        <p:spPr>
          <a:xfrm>
            <a:off x="952500" y="0"/>
            <a:ext cx="11099800" cy="1299072"/>
          </a:xfrm>
          <a:prstGeom prst="rect">
            <a:avLst/>
          </a:prstGeom>
        </p:spPr>
        <p:txBody>
          <a:bodyPr/>
          <a:lstStyle/>
          <a:p>
            <a:pPr/>
            <a:r>
              <a:t>RTS Specification Artifacts</a:t>
            </a:r>
          </a:p>
        </p:txBody>
      </p:sp>
      <p:pic>
        <p:nvPicPr>
          <p:cNvPr id="397" name="Image" descr="Image"/>
          <p:cNvPicPr>
            <a:picLocks noChangeAspect="1"/>
          </p:cNvPicPr>
          <p:nvPr/>
        </p:nvPicPr>
        <p:blipFill>
          <a:blip r:embed="rId2">
            <a:extLst/>
          </a:blip>
          <a:stretch>
            <a:fillRect/>
          </a:stretch>
        </p:blipFill>
        <p:spPr>
          <a:xfrm>
            <a:off x="2116773" y="1367743"/>
            <a:ext cx="19003100" cy="7865006"/>
          </a:xfrm>
          <a:prstGeom prst="rect">
            <a:avLst/>
          </a:prstGeom>
          <a:ln w="12700">
            <a:miter lim="400000"/>
          </a:ln>
        </p:spPr>
      </p:pic>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00" name="RTS Specification Artifacts"/>
          <p:cNvSpPr txBox="1"/>
          <p:nvPr>
            <p:ph type="body" idx="21"/>
          </p:nvPr>
        </p:nvSpPr>
        <p:spPr>
          <a:xfrm>
            <a:off x="952500" y="0"/>
            <a:ext cx="11099800" cy="1299072"/>
          </a:xfrm>
          <a:prstGeom prst="rect">
            <a:avLst/>
          </a:prstGeom>
        </p:spPr>
        <p:txBody>
          <a:bodyPr/>
          <a:lstStyle/>
          <a:p>
            <a:pPr/>
            <a:r>
              <a:t>RTS Specification Artifacts</a:t>
            </a:r>
          </a:p>
        </p:txBody>
      </p:sp>
      <p:pic>
        <p:nvPicPr>
          <p:cNvPr id="401" name="Image" descr="Image"/>
          <p:cNvPicPr>
            <a:picLocks noChangeAspect="1"/>
          </p:cNvPicPr>
          <p:nvPr/>
        </p:nvPicPr>
        <p:blipFill>
          <a:blip r:embed="rId2">
            <a:extLst/>
          </a:blip>
          <a:stretch>
            <a:fillRect/>
          </a:stretch>
        </p:blipFill>
        <p:spPr>
          <a:xfrm>
            <a:off x="-6163122" y="1367743"/>
            <a:ext cx="19003100" cy="7865006"/>
          </a:xfrm>
          <a:prstGeom prst="rect">
            <a:avLst/>
          </a:prstGeom>
          <a:ln w="12700">
            <a:miter lim="400000"/>
          </a:ln>
        </p:spPr>
      </p:pic>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04" name="RTS Validation/Testing and Verification Artifacts"/>
          <p:cNvSpPr txBox="1"/>
          <p:nvPr>
            <p:ph type="body" idx="21"/>
          </p:nvPr>
        </p:nvSpPr>
        <p:spPr>
          <a:xfrm>
            <a:off x="21987" y="0"/>
            <a:ext cx="12960826" cy="1299072"/>
          </a:xfrm>
          <a:prstGeom prst="rect">
            <a:avLst/>
          </a:prstGeom>
        </p:spPr>
        <p:txBody>
          <a:bodyPr/>
          <a:lstStyle>
            <a:lvl1pPr defTabSz="443991">
              <a:defRPr sz="4560"/>
            </a:lvl1pPr>
          </a:lstStyle>
          <a:p>
            <a:pPr/>
            <a:r>
              <a:t>RTS Validation/Testing and Verification Artifacts</a:t>
            </a:r>
          </a:p>
        </p:txBody>
      </p:sp>
      <p:pic>
        <p:nvPicPr>
          <p:cNvPr id="405" name="Image" descr="Image"/>
          <p:cNvPicPr>
            <a:picLocks noChangeAspect="1"/>
          </p:cNvPicPr>
          <p:nvPr/>
        </p:nvPicPr>
        <p:blipFill>
          <a:blip r:embed="rId2">
            <a:extLst/>
          </a:blip>
          <a:stretch>
            <a:fillRect/>
          </a:stretch>
        </p:blipFill>
        <p:spPr>
          <a:xfrm>
            <a:off x="727242" y="1092722"/>
            <a:ext cx="11550316" cy="804998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8" name="The HARDENS Project"/>
          <p:cNvSpPr txBox="1"/>
          <p:nvPr>
            <p:ph type="body" idx="21"/>
          </p:nvPr>
        </p:nvSpPr>
        <p:spPr>
          <a:xfrm>
            <a:off x="952500" y="4227264"/>
            <a:ext cx="11099800" cy="1299072"/>
          </a:xfrm>
          <a:prstGeom prst="rect">
            <a:avLst/>
          </a:prstGeom>
        </p:spPr>
        <p:txBody>
          <a:bodyPr/>
          <a:lstStyle/>
          <a:p>
            <a:pPr/>
            <a:r>
              <a:t>The HARDENS Project</a:t>
            </a:r>
          </a:p>
        </p:txBody>
      </p:sp>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08" name="IEEE Standard 603-2018  Characteristics to be Demonstrated"/>
          <p:cNvSpPr txBox="1"/>
          <p:nvPr>
            <p:ph type="body" idx="21"/>
          </p:nvPr>
        </p:nvSpPr>
        <p:spPr>
          <a:prstGeom prst="rect">
            <a:avLst/>
          </a:prstGeom>
        </p:spPr>
        <p:txBody>
          <a:bodyPr/>
          <a:lstStyle/>
          <a:p>
            <a:pPr defTabSz="379729">
              <a:defRPr sz="3900"/>
            </a:pPr>
            <a:r>
              <a:t>IEEE Standard 603-2018 </a:t>
            </a:r>
            <a:br/>
            <a:r>
              <a:t>Characteristics to be Demonstrated</a:t>
            </a:r>
          </a:p>
        </p:txBody>
      </p:sp>
      <p:sp>
        <p:nvSpPr>
          <p:cNvPr id="409" name="[CCC] completeness and consistency of requirements…"/>
          <p:cNvSpPr txBox="1"/>
          <p:nvPr>
            <p:ph type="body" idx="22"/>
          </p:nvPr>
        </p:nvSpPr>
        <p:spPr>
          <a:xfrm>
            <a:off x="539653" y="1672034"/>
            <a:ext cx="11925494" cy="7205266"/>
          </a:xfrm>
          <a:prstGeom prst="rect">
            <a:avLst/>
          </a:prstGeom>
        </p:spPr>
        <p:txBody>
          <a:bodyPr/>
          <a:lstStyle/>
          <a:p>
            <a:pPr/>
            <a:r>
              <a:rPr b="1"/>
              <a:t>[CCC]</a:t>
            </a:r>
            <a:r>
              <a:t> completeness and consistency of requirements</a:t>
            </a:r>
          </a:p>
          <a:p>
            <a:pPr/>
            <a:r>
              <a:rPr b="1"/>
              <a:t>[Instrumentation Independence]</a:t>
            </a:r>
            <a:r>
              <a:t> independence among the four divisions of instrumentation (inability for the behavior of one division to interfere or adversely affect the performance of another)</a:t>
            </a:r>
          </a:p>
          <a:p>
            <a:pPr/>
            <a:r>
              <a:rPr b="1"/>
              <a:t>[Channel Independence]</a:t>
            </a:r>
            <a:r>
              <a:t> independence among the two instrumentation channels within a division (inability for the behavior of one channel to interfere or adversely affect the performance of another)</a:t>
            </a:r>
          </a:p>
        </p:txBody>
      </p:sp>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12" name="IEEE Standard 603-2018  Characteristics to be Demonstrated"/>
          <p:cNvSpPr txBox="1"/>
          <p:nvPr>
            <p:ph type="body" idx="21"/>
          </p:nvPr>
        </p:nvSpPr>
        <p:spPr>
          <a:prstGeom prst="rect">
            <a:avLst/>
          </a:prstGeom>
        </p:spPr>
        <p:txBody>
          <a:bodyPr/>
          <a:lstStyle/>
          <a:p>
            <a:pPr defTabSz="379729">
              <a:defRPr sz="3900"/>
            </a:pPr>
            <a:r>
              <a:t>IEEE Standard 603-2018 </a:t>
            </a:r>
            <a:br/>
            <a:r>
              <a:t>Characteristics to be Demonstrated</a:t>
            </a:r>
          </a:p>
        </p:txBody>
      </p:sp>
      <p:sp>
        <p:nvSpPr>
          <p:cNvPr id="413" name="[Actuation Independence] independence among the two trains of actuation logic (inability for the behavior of one train to interfere or adversely affect the performance of another)…"/>
          <p:cNvSpPr txBox="1"/>
          <p:nvPr>
            <p:ph type="body" idx="22"/>
          </p:nvPr>
        </p:nvSpPr>
        <p:spPr>
          <a:xfrm>
            <a:off x="723576" y="1672034"/>
            <a:ext cx="11557648" cy="7205266"/>
          </a:xfrm>
          <a:prstGeom prst="rect">
            <a:avLst/>
          </a:prstGeom>
        </p:spPr>
        <p:txBody>
          <a:bodyPr/>
          <a:lstStyle/>
          <a:p>
            <a:pPr/>
            <a:r>
              <a:rPr b="1"/>
              <a:t>[Actuation Independence]</a:t>
            </a:r>
            <a:r>
              <a:t> independence among the two trains of actuation logic (inability for the behavior of one train to interfere or adversely affect the performance of another)</a:t>
            </a:r>
          </a:p>
          <a:p>
            <a:pPr/>
            <a:r>
              <a:rPr b="1"/>
              <a:t>[Actuation Correctness]</a:t>
            </a:r>
            <a:r>
              <a:t> completion of actuation whenever coincidence logic is satisfied or manual actuation is initiated</a:t>
            </a:r>
          </a:p>
          <a:p>
            <a:pPr/>
            <a:r>
              <a:rPr b="1"/>
              <a:t>[Self-Test/Trip Independence]</a:t>
            </a:r>
            <a:r>
              <a:t> independence between periodic self-test functions and trip functions (inability for the behavior of the self-testing to interfere or adversely affect the trip functions)</a:t>
            </a:r>
          </a:p>
        </p:txBody>
      </p:sp>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16" name="How to get from Characteristics to  Formally Verified System Properties"/>
          <p:cNvSpPr txBox="1"/>
          <p:nvPr>
            <p:ph type="body" idx="21"/>
          </p:nvPr>
        </p:nvSpPr>
        <p:spPr>
          <a:prstGeom prst="rect">
            <a:avLst/>
          </a:prstGeom>
        </p:spPr>
        <p:txBody>
          <a:bodyPr/>
          <a:lstStyle/>
          <a:p>
            <a:pPr defTabSz="379729">
              <a:defRPr sz="3900"/>
            </a:pPr>
            <a:r>
              <a:t>How to get from Characteristics to </a:t>
            </a:r>
            <a:br/>
            <a:r>
              <a:t>Formally Verified System Properties</a:t>
            </a:r>
          </a:p>
        </p:txBody>
      </p:sp>
      <p:sp>
        <p:nvSpPr>
          <p:cNvPr id="417" name="characteristics are precise, semi-formal English requirements about an amorphous system…"/>
          <p:cNvSpPr txBox="1"/>
          <p:nvPr>
            <p:ph type="body" idx="22"/>
          </p:nvPr>
        </p:nvSpPr>
        <p:spPr>
          <a:prstGeom prst="rect">
            <a:avLst/>
          </a:prstGeom>
        </p:spPr>
        <p:txBody>
          <a:bodyPr/>
          <a:lstStyle/>
          <a:p>
            <a:pPr/>
            <a:r>
              <a:t>characteristics are precise, semi-formal English requirements about an amorphous system</a:t>
            </a:r>
          </a:p>
          <a:p>
            <a:pPr/>
            <a:r>
              <a:t>in order to understand a characteristic, we must understand its constituent terms</a:t>
            </a:r>
          </a:p>
          <a:p>
            <a:pPr/>
            <a:r>
              <a:t>in order to verify a characteristic, we must translate in a traceable fashion semi-formal characteristics into semi-formal requirements, and hence to formal, checkable properties about the system</a:t>
            </a:r>
          </a:p>
          <a:p>
            <a:pPr/>
            <a:r>
              <a:t>properties are decidable, checkable predicates about systems, software, firmware, and hardware, which can be checked by runtime verification (rigorous testing) and formal verification</a:t>
            </a:r>
          </a:p>
        </p:txBody>
      </p:sp>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20" name="Domain Engineering Model"/>
          <p:cNvSpPr txBox="1"/>
          <p:nvPr>
            <p:ph type="body" idx="21"/>
          </p:nvPr>
        </p:nvSpPr>
        <p:spPr>
          <a:xfrm>
            <a:off x="952500" y="3649162"/>
            <a:ext cx="11099800" cy="2455276"/>
          </a:xfrm>
          <a:prstGeom prst="rect">
            <a:avLst/>
          </a:prstGeom>
        </p:spPr>
        <p:txBody>
          <a:bodyPr/>
          <a:lstStyle/>
          <a:p>
            <a:pPr/>
            <a:r>
              <a:t>Domain Engineering Model</a:t>
            </a:r>
          </a:p>
        </p:txBody>
      </p:sp>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23" name="Domain Engineering Model"/>
          <p:cNvSpPr txBox="1"/>
          <p:nvPr>
            <p:ph type="body" idx="21"/>
          </p:nvPr>
        </p:nvSpPr>
        <p:spPr>
          <a:xfrm>
            <a:off x="952500" y="0"/>
            <a:ext cx="11099800" cy="1299072"/>
          </a:xfrm>
          <a:prstGeom prst="rect">
            <a:avLst/>
          </a:prstGeom>
        </p:spPr>
        <p:txBody>
          <a:bodyPr/>
          <a:lstStyle/>
          <a:p>
            <a:pPr/>
            <a:r>
              <a:t>Domain Engineering Model</a:t>
            </a:r>
          </a:p>
        </p:txBody>
      </p:sp>
      <p:sp>
        <p:nvSpPr>
          <p:cNvPr id="424" name="A domain engineering model is a high-level, formal description of a domain and its properties.…"/>
          <p:cNvSpPr txBox="1"/>
          <p:nvPr>
            <p:ph type="body" idx="22"/>
          </p:nvPr>
        </p:nvSpPr>
        <p:spPr>
          <a:xfrm>
            <a:off x="952500" y="1452154"/>
            <a:ext cx="11099800" cy="7696184"/>
          </a:xfrm>
          <a:prstGeom prst="rect">
            <a:avLst/>
          </a:prstGeom>
        </p:spPr>
        <p:txBody>
          <a:bodyPr/>
          <a:lstStyle/>
          <a:p>
            <a:pPr marL="355599" indent="-355599" defTabSz="467359">
              <a:spcBef>
                <a:spcPts val="800"/>
              </a:spcBef>
              <a:defRPr sz="2880"/>
            </a:pPr>
            <a:r>
              <a:t>A domain engineering model is a high-level, formal description of a domain and its properties.</a:t>
            </a:r>
          </a:p>
          <a:p>
            <a:pPr marL="355599" indent="-355599" defTabSz="467359">
              <a:spcBef>
                <a:spcPts val="800"/>
              </a:spcBef>
              <a:defRPr sz="2880"/>
            </a:pPr>
            <a:r>
              <a:t>Think of it as a glossary of concepts (nouns, verbs, adjectives, adverbs) and their relations that is formalized in a machine interpretable fashion.</a:t>
            </a:r>
          </a:p>
          <a:p>
            <a:pPr lvl="1" marL="711200" indent="-355600" defTabSz="467359">
              <a:spcBef>
                <a:spcPts val="800"/>
              </a:spcBef>
              <a:defRPr sz="2880"/>
            </a:pPr>
            <a:r>
              <a:t>Domain engineering models provide a semantics for requirements engineering.</a:t>
            </a:r>
          </a:p>
          <a:p>
            <a:pPr marL="355599" indent="-355599" defTabSz="467359">
              <a:spcBef>
                <a:spcPts val="800"/>
              </a:spcBef>
              <a:defRPr sz="2880"/>
            </a:pPr>
            <a:r>
              <a:t>Such mechanizations are achieved using a variety of formal methods and technologies.</a:t>
            </a:r>
          </a:p>
          <a:p>
            <a:pPr lvl="1" marL="711200" indent="-355600" defTabSz="467359">
              <a:spcBef>
                <a:spcPts val="800"/>
              </a:spcBef>
              <a:defRPr sz="2880"/>
            </a:pPr>
            <a:r>
              <a:t>Historically, formal methods like B and Event-B, RAISE, VDM, and Z are used for critical systems.</a:t>
            </a:r>
          </a:p>
          <a:p>
            <a:pPr lvl="1" marL="711200" indent="-355600" defTabSz="467359">
              <a:spcBef>
                <a:spcPts val="800"/>
              </a:spcBef>
              <a:defRPr sz="2880"/>
            </a:pPr>
            <a:r>
              <a:t>In the modern day these are augmented by formal methods and tools like Alloy, Coq, Lando, and PVS.</a:t>
            </a:r>
          </a:p>
          <a:p>
            <a:pPr marL="355599" indent="-355599" defTabSz="467359">
              <a:spcBef>
                <a:spcPts val="800"/>
              </a:spcBef>
              <a:defRPr sz="2880"/>
            </a:pPr>
            <a:r>
              <a:t>The domain engineering model for HARDENS is specified in Lando and SysMLv2.  The background theory for the Lando is specified in Higher-Order Logic (HOL) in Coq and PVS.</a:t>
            </a:r>
          </a:p>
        </p:txBody>
      </p:sp>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27" name="Domain Engineering Examples"/>
          <p:cNvSpPr txBox="1"/>
          <p:nvPr>
            <p:ph type="body" idx="21"/>
          </p:nvPr>
        </p:nvSpPr>
        <p:spPr>
          <a:prstGeom prst="rect">
            <a:avLst/>
          </a:prstGeom>
        </p:spPr>
        <p:txBody>
          <a:bodyPr/>
          <a:lstStyle/>
          <a:p>
            <a:pPr/>
            <a:r>
              <a:t>Domain Engineering Examples</a:t>
            </a:r>
          </a:p>
        </p:txBody>
      </p:sp>
      <p:sp>
        <p:nvSpPr>
          <p:cNvPr id="428" name="subsystem Proposal Acronyms (Acronyms)…"/>
          <p:cNvSpPr txBox="1"/>
          <p:nvPr/>
        </p:nvSpPr>
        <p:spPr>
          <a:xfrm>
            <a:off x="540090" y="1864209"/>
            <a:ext cx="11924621" cy="7482438"/>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200">
                <a:latin typeface="Consolas"/>
                <a:ea typeface="Consolas"/>
                <a:cs typeface="Consolas"/>
                <a:sym typeface="Consolas"/>
              </a:defRPr>
            </a:pPr>
            <a:r>
              <a:t>subsystem Proposal Acronyms (Acronyms)</a:t>
            </a:r>
          </a:p>
          <a:p>
            <a:pPr>
              <a:defRPr b="0" sz="2200">
                <a:latin typeface="Consolas"/>
                <a:ea typeface="Consolas"/>
                <a:cs typeface="Consolas"/>
                <a:sym typeface="Consolas"/>
              </a:defRPr>
            </a:pPr>
            <a:r>
              <a:t>A list of words formed by combining the initial letters of a multipart name.</a:t>
            </a:r>
          </a:p>
          <a:p>
            <a:pPr>
              <a:defRPr b="0" sz="2200">
                <a:latin typeface="Consolas"/>
                <a:ea typeface="Consolas"/>
                <a:cs typeface="Consolas"/>
                <a:sym typeface="Consolas"/>
              </a:defRPr>
            </a:pPr>
          </a:p>
          <a:p>
            <a:pPr>
              <a:defRPr b="0" sz="2200">
                <a:latin typeface="Consolas"/>
                <a:ea typeface="Consolas"/>
                <a:cs typeface="Consolas"/>
                <a:sym typeface="Consolas"/>
              </a:defRPr>
            </a:pPr>
            <a:r>
              <a:t>// Source: Frama-C website</a:t>
            </a:r>
          </a:p>
          <a:p>
            <a:pPr>
              <a:defRPr b="0" sz="2200">
                <a:latin typeface="Consolas"/>
                <a:ea typeface="Consolas"/>
                <a:cs typeface="Consolas"/>
                <a:sym typeface="Consolas"/>
              </a:defRPr>
            </a:pPr>
            <a:r>
              <a:t>component ISO ANSI C Specification Language (ACSL)</a:t>
            </a:r>
          </a:p>
          <a:p>
            <a:pPr>
              <a:defRPr b="0" sz="2200">
                <a:latin typeface="Consolas"/>
                <a:ea typeface="Consolas"/>
                <a:cs typeface="Consolas"/>
                <a:sym typeface="Consolas"/>
              </a:defRPr>
            </a:pPr>
            <a:r>
              <a:t>The ANSI/ISO C Specification Language (ACSL) is a behavioral specification language for C programs.</a:t>
            </a:r>
          </a:p>
          <a:p>
            <a:pPr>
              <a:defRPr b="0" sz="2200">
                <a:latin typeface="Consolas"/>
                <a:ea typeface="Consolas"/>
                <a:cs typeface="Consolas"/>
                <a:sym typeface="Consolas"/>
              </a:defRPr>
            </a:pPr>
          </a:p>
          <a:p>
            <a:pPr>
              <a:defRPr b="0" sz="2200">
                <a:latin typeface="Consolas"/>
                <a:ea typeface="Consolas"/>
                <a:cs typeface="Consolas"/>
                <a:sym typeface="Consolas"/>
              </a:defRPr>
            </a:pPr>
            <a:r>
              <a:t>// Source: https://csrc.nist.gov/glossary/term/Application_Programming_Interface</a:t>
            </a:r>
          </a:p>
          <a:p>
            <a:pPr>
              <a:defRPr b="0" sz="2200">
                <a:latin typeface="Consolas"/>
                <a:ea typeface="Consolas"/>
                <a:cs typeface="Consolas"/>
                <a:sym typeface="Consolas"/>
              </a:defRPr>
            </a:pPr>
            <a:r>
              <a:t>component Application Programming Interface (API)</a:t>
            </a:r>
          </a:p>
          <a:p>
            <a:pPr>
              <a:defRPr b="0" sz="2200">
                <a:latin typeface="Consolas"/>
                <a:ea typeface="Consolas"/>
                <a:cs typeface="Consolas"/>
                <a:sym typeface="Consolas"/>
              </a:defRPr>
            </a:pPr>
            <a:r>
              <a:t>A system access point or library function that has a well-defined syntax and</a:t>
            </a:r>
          </a:p>
          <a:p>
            <a:pPr>
              <a:defRPr b="0" sz="2200">
                <a:latin typeface="Consolas"/>
                <a:ea typeface="Consolas"/>
                <a:cs typeface="Consolas"/>
                <a:sym typeface="Consolas"/>
              </a:defRPr>
            </a:pPr>
            <a:r>
              <a:t>is accessible from application programs or user code to provide well-defined functionality.</a:t>
            </a:r>
          </a:p>
          <a:p>
            <a:pPr>
              <a:defRPr b="0" sz="2200">
                <a:latin typeface="Consolas"/>
                <a:ea typeface="Consolas"/>
                <a:cs typeface="Consolas"/>
                <a:sym typeface="Consolas"/>
              </a:defRPr>
            </a:pPr>
          </a:p>
          <a:p>
            <a:pPr>
              <a:defRPr b="0" sz="2200">
                <a:latin typeface="Consolas"/>
                <a:ea typeface="Consolas"/>
                <a:cs typeface="Consolas"/>
                <a:sym typeface="Consolas"/>
              </a:defRPr>
            </a:pPr>
            <a:r>
              <a:t>component Application-Specific Integrated Circuit (ASIC)</a:t>
            </a:r>
          </a:p>
          <a:p>
            <a:pPr>
              <a:defRPr b="0" sz="2200">
                <a:latin typeface="Consolas"/>
                <a:ea typeface="Consolas"/>
                <a:cs typeface="Consolas"/>
                <a:sym typeface="Consolas"/>
              </a:defRPr>
            </a:pPr>
            <a:r>
              <a:t>Custom-designed and/or custom-manufactured integrated circuits.</a:t>
            </a:r>
          </a:p>
        </p:txBody>
      </p:sp>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31" name="Domain Engineering Examples"/>
          <p:cNvSpPr txBox="1"/>
          <p:nvPr>
            <p:ph type="body" idx="21"/>
          </p:nvPr>
        </p:nvSpPr>
        <p:spPr>
          <a:prstGeom prst="rect">
            <a:avLst/>
          </a:prstGeom>
        </p:spPr>
        <p:txBody>
          <a:bodyPr/>
          <a:lstStyle/>
          <a:p>
            <a:pPr/>
            <a:r>
              <a:t>Domain Engineering Examples</a:t>
            </a:r>
          </a:p>
        </p:txBody>
      </p:sp>
      <p:sp>
        <p:nvSpPr>
          <p:cNvPr id="432" name="// Events are (seemingly-atomic, from the point of view of an external…"/>
          <p:cNvSpPr txBox="1"/>
          <p:nvPr/>
        </p:nvSpPr>
        <p:spPr>
          <a:xfrm>
            <a:off x="347714" y="1634008"/>
            <a:ext cx="12309372" cy="7586476"/>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200">
                <a:latin typeface="Consolas"/>
                <a:ea typeface="Consolas"/>
                <a:cs typeface="Consolas"/>
                <a:sym typeface="Consolas"/>
              </a:defRPr>
            </a:pPr>
            <a:r>
              <a:t>// Events are (seemingly-atomic, from the point of view of an external</a:t>
            </a:r>
          </a:p>
          <a:p>
            <a:pPr>
              <a:defRPr b="0" sz="2200">
                <a:latin typeface="Consolas"/>
                <a:ea typeface="Consolas"/>
                <a:cs typeface="Consolas"/>
                <a:sym typeface="Consolas"/>
              </a:defRPr>
            </a:pPr>
            <a:r>
              <a:t>// observer) interactions/state-transitions of the system.  The full</a:t>
            </a:r>
          </a:p>
          <a:p>
            <a:pPr>
              <a:defRPr b="0" sz="2200">
                <a:latin typeface="Consolas"/>
                <a:ea typeface="Consolas"/>
                <a:cs typeface="Consolas"/>
                <a:sym typeface="Consolas"/>
              </a:defRPr>
            </a:pPr>
            <a:r>
              <a:t>// set of specified events characterizes every potential externally</a:t>
            </a:r>
          </a:p>
          <a:p>
            <a:pPr>
              <a:defRPr b="0" sz="2200">
                <a:latin typeface="Consolas"/>
                <a:ea typeface="Consolas"/>
                <a:cs typeface="Consolas"/>
                <a:sym typeface="Consolas"/>
              </a:defRPr>
            </a:pPr>
            <a:r>
              <a:t>// visible state change that the system can perform.</a:t>
            </a:r>
          </a:p>
          <a:p>
            <a:pPr>
              <a:defRPr b="0" sz="2200">
                <a:latin typeface="Consolas"/>
                <a:ea typeface="Consolas"/>
                <a:cs typeface="Consolas"/>
                <a:sym typeface="Consolas"/>
              </a:defRPr>
            </a:pPr>
          </a:p>
          <a:p>
            <a:pPr>
              <a:defRPr b="0" sz="2200">
                <a:latin typeface="Consolas"/>
                <a:ea typeface="Consolas"/>
                <a:cs typeface="Consolas"/>
                <a:sym typeface="Consolas"/>
              </a:defRPr>
            </a:pPr>
            <a:r>
              <a:t>// External input actions are those that are triggered by external input on UI.</a:t>
            </a:r>
          </a:p>
          <a:p>
            <a:pPr>
              <a:defRPr b="0" sz="2200">
                <a:latin typeface="Consolas"/>
                <a:ea typeface="Consolas"/>
                <a:cs typeface="Consolas"/>
                <a:sym typeface="Consolas"/>
              </a:defRPr>
            </a:pPr>
            <a:r>
              <a:t>events Demonstrator External Input Actions</a:t>
            </a:r>
          </a:p>
          <a:p>
            <a:pPr>
              <a:defRPr b="0" sz="2200">
                <a:latin typeface="Consolas"/>
                <a:ea typeface="Consolas"/>
                <a:cs typeface="Consolas"/>
                <a:sym typeface="Consolas"/>
              </a:defRPr>
            </a:pPr>
          </a:p>
          <a:p>
            <a:pPr>
              <a:defRPr b="0" sz="2200">
                <a:latin typeface="Consolas"/>
                <a:ea typeface="Consolas"/>
                <a:cs typeface="Consolas"/>
                <a:sym typeface="Consolas"/>
              </a:defRPr>
            </a:pPr>
            <a:r>
              <a:t>Manually Actuate Device</a:t>
            </a:r>
          </a:p>
          <a:p>
            <a:pPr>
              <a:defRPr b="0" sz="2200">
                <a:latin typeface="Consolas"/>
                <a:ea typeface="Consolas"/>
                <a:cs typeface="Consolas"/>
                <a:sym typeface="Consolas"/>
              </a:defRPr>
            </a:pPr>
            <a:r>
              <a:t>The user manually actuates a device.</a:t>
            </a:r>
          </a:p>
          <a:p>
            <a:pPr>
              <a:defRPr b="0" sz="2200">
                <a:latin typeface="Consolas"/>
                <a:ea typeface="Consolas"/>
                <a:cs typeface="Consolas"/>
                <a:sym typeface="Consolas"/>
              </a:defRPr>
            </a:pPr>
          </a:p>
          <a:p>
            <a:pPr>
              <a:defRPr b="0" sz="2200">
                <a:latin typeface="Consolas"/>
                <a:ea typeface="Consolas"/>
                <a:cs typeface="Consolas"/>
                <a:sym typeface="Consolas"/>
              </a:defRPr>
            </a:pPr>
            <a:r>
              <a:t>Select Operating Mode</a:t>
            </a:r>
          </a:p>
          <a:p>
            <a:pPr>
              <a:defRPr b="0" sz="2200">
                <a:latin typeface="Consolas"/>
                <a:ea typeface="Consolas"/>
                <a:cs typeface="Consolas"/>
                <a:sym typeface="Consolas"/>
              </a:defRPr>
            </a:pPr>
            <a:r>
              <a:t>The user puts an instrumentation division in or takes a division out of 'maintenance' mode.</a:t>
            </a:r>
          </a:p>
          <a:p>
            <a:pPr>
              <a:defRPr b="0" sz="2200">
                <a:latin typeface="Consolas"/>
                <a:ea typeface="Consolas"/>
                <a:cs typeface="Consolas"/>
                <a:sym typeface="Consolas"/>
              </a:defRPr>
            </a:pPr>
          </a:p>
          <a:p>
            <a:pPr>
              <a:defRPr b="0" sz="2200">
                <a:latin typeface="Consolas"/>
                <a:ea typeface="Consolas"/>
                <a:cs typeface="Consolas"/>
                <a:sym typeface="Consolas"/>
              </a:defRPr>
            </a:pPr>
            <a:r>
              <a:t>Perform Setpoint Adjustment</a:t>
            </a:r>
          </a:p>
          <a:p>
            <a:pPr>
              <a:defRPr b="0" sz="2200">
                <a:latin typeface="Consolas"/>
                <a:ea typeface="Consolas"/>
                <a:cs typeface="Consolas"/>
                <a:sym typeface="Consolas"/>
              </a:defRPr>
            </a:pPr>
            <a:r>
              <a:t>The user adjusts the setpoint for a particular channel in a particular division in maintenance mode.</a:t>
            </a:r>
          </a:p>
        </p:txBody>
      </p:sp>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35" name="Domain Engineering Examples"/>
          <p:cNvSpPr txBox="1"/>
          <p:nvPr>
            <p:ph type="body" idx="21"/>
          </p:nvPr>
        </p:nvSpPr>
        <p:spPr>
          <a:xfrm>
            <a:off x="952500" y="0"/>
            <a:ext cx="11099800" cy="1299072"/>
          </a:xfrm>
          <a:prstGeom prst="rect">
            <a:avLst/>
          </a:prstGeom>
        </p:spPr>
        <p:txBody>
          <a:bodyPr/>
          <a:lstStyle/>
          <a:p>
            <a:pPr/>
            <a:r>
              <a:t>Domain Engineering Examples</a:t>
            </a:r>
          </a:p>
        </p:txBody>
      </p:sp>
      <p:sp>
        <p:nvSpPr>
          <p:cNvPr id="436" name="subsystem RTS Hardware Artifacts…"/>
          <p:cNvSpPr txBox="1"/>
          <p:nvPr/>
        </p:nvSpPr>
        <p:spPr>
          <a:xfrm>
            <a:off x="347714" y="1325080"/>
            <a:ext cx="12309372" cy="7950332"/>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numCol="2" spcCol="615468"/>
          <a:lstStyle/>
          <a:p>
            <a:pPr>
              <a:defRPr b="0" sz="1800">
                <a:latin typeface="Consolas"/>
                <a:ea typeface="Consolas"/>
                <a:cs typeface="Consolas"/>
                <a:sym typeface="Consolas"/>
              </a:defRPr>
            </a:pPr>
            <a:r>
              <a:t>subsystem RTS Hardware Artifacts</a:t>
            </a:r>
          </a:p>
          <a:p>
            <a:pPr>
              <a:defRPr b="0" sz="1800">
                <a:latin typeface="Consolas"/>
                <a:ea typeface="Consolas"/>
                <a:cs typeface="Consolas"/>
                <a:sym typeface="Consolas"/>
              </a:defRPr>
            </a:pPr>
            <a:r>
              <a:t>The physical hardware components that are a part of the HARDENS RTS</a:t>
            </a:r>
          </a:p>
          <a:p>
            <a:pPr>
              <a:defRPr b="0" sz="1800">
                <a:latin typeface="Consolas"/>
                <a:ea typeface="Consolas"/>
                <a:cs typeface="Consolas"/>
                <a:sym typeface="Consolas"/>
              </a:defRPr>
            </a:pPr>
            <a:r>
              <a:t>demonstrator.</a:t>
            </a:r>
          </a:p>
          <a:p>
            <a:pPr>
              <a:defRPr b="0" sz="1800">
                <a:latin typeface="Consolas"/>
                <a:ea typeface="Consolas"/>
                <a:cs typeface="Consolas"/>
                <a:sym typeface="Consolas"/>
              </a:defRPr>
            </a:pPr>
          </a:p>
          <a:p>
            <a:pPr>
              <a:defRPr b="0" sz="1800">
                <a:latin typeface="Consolas"/>
                <a:ea typeface="Consolas"/>
                <a:cs typeface="Consolas"/>
                <a:sym typeface="Consolas"/>
              </a:defRPr>
            </a:pPr>
            <a:r>
              <a:t>component USB Cable</a:t>
            </a:r>
          </a:p>
          <a:p>
            <a:pPr>
              <a:defRPr b="0" sz="1800">
                <a:latin typeface="Consolas"/>
                <a:ea typeface="Consolas"/>
                <a:cs typeface="Consolas"/>
                <a:sym typeface="Consolas"/>
              </a:defRPr>
            </a:pPr>
            <a:r>
              <a:t>A normal USB cable.</a:t>
            </a:r>
          </a:p>
          <a:p>
            <a:pPr>
              <a:defRPr b="0" sz="1800">
                <a:latin typeface="Consolas"/>
                <a:ea typeface="Consolas"/>
                <a:cs typeface="Consolas"/>
                <a:sym typeface="Consolas"/>
              </a:defRPr>
            </a:pPr>
            <a:r>
              <a:t>What kind of USB connector is on the start of the cable?</a:t>
            </a:r>
          </a:p>
          <a:p>
            <a:pPr>
              <a:defRPr b="0" sz="1800">
                <a:latin typeface="Consolas"/>
                <a:ea typeface="Consolas"/>
                <a:cs typeface="Consolas"/>
                <a:sym typeface="Consolas"/>
              </a:defRPr>
            </a:pPr>
            <a:r>
              <a:t>What kind of USB connector is on the end of the cable?</a:t>
            </a:r>
          </a:p>
          <a:p>
            <a:pPr>
              <a:defRPr b="0" sz="1800">
                <a:latin typeface="Consolas"/>
                <a:ea typeface="Consolas"/>
                <a:cs typeface="Consolas"/>
                <a:sym typeface="Consolas"/>
              </a:defRPr>
            </a:pPr>
          </a:p>
          <a:p>
            <a:pPr>
              <a:defRPr b="0" sz="1800">
                <a:latin typeface="Consolas"/>
                <a:ea typeface="Consolas"/>
                <a:cs typeface="Consolas"/>
                <a:sym typeface="Consolas"/>
              </a:defRPr>
            </a:pPr>
            <a:r>
              <a:t>relation USB Cable inherit USB, Cable</a:t>
            </a:r>
          </a:p>
          <a:p>
            <a:pPr>
              <a:defRPr b="0" sz="1800">
                <a:latin typeface="Consolas"/>
                <a:ea typeface="Consolas"/>
                <a:cs typeface="Consolas"/>
                <a:sym typeface="Consolas"/>
              </a:defRPr>
            </a:pPr>
            <a:r>
              <a:t>…</a:t>
            </a:r>
          </a:p>
          <a:p>
            <a:pPr>
              <a:defRPr b="0" sz="1800">
                <a:latin typeface="Consolas"/>
                <a:ea typeface="Consolas"/>
                <a:cs typeface="Consolas"/>
                <a:sym typeface="Consolas"/>
              </a:defRPr>
            </a:pPr>
          </a:p>
          <a:p>
            <a:pPr>
              <a:defRPr b="0" sz="1800">
                <a:latin typeface="Consolas"/>
                <a:ea typeface="Consolas"/>
                <a:cs typeface="Consolas"/>
                <a:sym typeface="Consolas"/>
              </a:defRPr>
            </a:pPr>
          </a:p>
          <a:p>
            <a:pPr>
              <a:defRPr b="0" sz="1800">
                <a:latin typeface="Consolas"/>
                <a:ea typeface="Consolas"/>
                <a:cs typeface="Consolas"/>
                <a:sym typeface="Consolas"/>
              </a:defRPr>
            </a:pPr>
          </a:p>
          <a:p>
            <a:pPr>
              <a:defRPr b="0" sz="1800">
                <a:latin typeface="Consolas"/>
                <a:ea typeface="Consolas"/>
                <a:cs typeface="Consolas"/>
                <a:sym typeface="Consolas"/>
              </a:defRPr>
            </a:pPr>
          </a:p>
          <a:p>
            <a:pPr>
              <a:defRPr b="0" sz="1800">
                <a:latin typeface="Consolas"/>
                <a:ea typeface="Consolas"/>
                <a:cs typeface="Consolas"/>
                <a:sym typeface="Consolas"/>
              </a:defRPr>
            </a:pPr>
          </a:p>
          <a:p>
            <a:pPr>
              <a:defRPr b="0" sz="1800">
                <a:latin typeface="Consolas"/>
                <a:ea typeface="Consolas"/>
                <a:cs typeface="Consolas"/>
                <a:sym typeface="Consolas"/>
              </a:defRPr>
            </a:pPr>
          </a:p>
          <a:p>
            <a:pPr>
              <a:defRPr b="0" sz="1800">
                <a:latin typeface="Consolas"/>
                <a:ea typeface="Consolas"/>
                <a:cs typeface="Consolas"/>
                <a:sym typeface="Consolas"/>
              </a:defRPr>
            </a:pPr>
          </a:p>
          <a:p>
            <a:pPr>
              <a:defRPr b="0" sz="1800">
                <a:latin typeface="Consolas"/>
                <a:ea typeface="Consolas"/>
                <a:cs typeface="Consolas"/>
                <a:sym typeface="Consolas"/>
              </a:defRPr>
            </a:pPr>
          </a:p>
          <a:p>
            <a:pPr>
              <a:defRPr b="0" sz="1800">
                <a:latin typeface="Consolas"/>
                <a:ea typeface="Consolas"/>
                <a:cs typeface="Consolas"/>
                <a:sym typeface="Consolas"/>
              </a:defRPr>
            </a:pPr>
            <a:r>
              <a:t>component Temperature Sensor</a:t>
            </a:r>
          </a:p>
          <a:p>
            <a:pPr>
              <a:defRPr b="0" sz="1800">
                <a:latin typeface="Consolas"/>
                <a:ea typeface="Consolas"/>
                <a:cs typeface="Consolas"/>
                <a:sym typeface="Consolas"/>
              </a:defRPr>
            </a:pPr>
            <a:r>
              <a:t>A sensor that is capable of measuring the temperature of its environment.</a:t>
            </a:r>
          </a:p>
          <a:p>
            <a:pPr>
              <a:defRPr b="0" sz="1800">
                <a:latin typeface="Consolas"/>
                <a:ea typeface="Consolas"/>
                <a:cs typeface="Consolas"/>
                <a:sym typeface="Consolas"/>
              </a:defRPr>
            </a:pPr>
            <a:r>
              <a:t>What is your temperature reading in Celsius (C)?</a:t>
            </a:r>
          </a:p>
          <a:p>
            <a:pPr>
              <a:defRPr b="0" sz="1800">
                <a:latin typeface="Consolas"/>
                <a:ea typeface="Consolas"/>
                <a:cs typeface="Consolas"/>
                <a:sym typeface="Consolas"/>
              </a:defRPr>
            </a:pPr>
          </a:p>
          <a:p>
            <a:pPr>
              <a:defRPr b="0" sz="1800">
                <a:latin typeface="Consolas"/>
                <a:ea typeface="Consolas"/>
                <a:cs typeface="Consolas"/>
                <a:sym typeface="Consolas"/>
              </a:defRPr>
            </a:pPr>
            <a:r>
              <a:t>component Pressure Sensor</a:t>
            </a:r>
          </a:p>
          <a:p>
            <a:pPr>
              <a:defRPr b="0" sz="1800">
                <a:latin typeface="Consolas"/>
                <a:ea typeface="Consolas"/>
                <a:cs typeface="Consolas"/>
                <a:sym typeface="Consolas"/>
              </a:defRPr>
            </a:pPr>
            <a:r>
              <a:t>A sensor that is capable of measuring the air pressure of its environment.</a:t>
            </a:r>
          </a:p>
          <a:p>
            <a:pPr>
              <a:defRPr b="0" sz="1800">
                <a:latin typeface="Consolas"/>
                <a:ea typeface="Consolas"/>
                <a:cs typeface="Consolas"/>
                <a:sym typeface="Consolas"/>
              </a:defRPr>
            </a:pPr>
            <a:r>
              <a:t>What is your pressure reading in Pascal (P)?</a:t>
            </a:r>
          </a:p>
          <a:p>
            <a:pPr>
              <a:defRPr b="0" sz="1800">
                <a:latin typeface="Consolas"/>
                <a:ea typeface="Consolas"/>
                <a:cs typeface="Consolas"/>
                <a:sym typeface="Consolas"/>
              </a:defRPr>
            </a:pPr>
          </a:p>
          <a:p>
            <a:pPr>
              <a:defRPr b="0" sz="1800">
                <a:latin typeface="Consolas"/>
                <a:ea typeface="Consolas"/>
                <a:cs typeface="Consolas"/>
                <a:sym typeface="Consolas"/>
              </a:defRPr>
            </a:pPr>
            <a:r>
              <a:t>component Solenoid Actuator</a:t>
            </a:r>
          </a:p>
          <a:p>
            <a:pPr>
              <a:defRPr b="0" sz="1800">
                <a:latin typeface="Consolas"/>
                <a:ea typeface="Consolas"/>
                <a:cs typeface="Consolas"/>
                <a:sym typeface="Consolas"/>
              </a:defRPr>
            </a:pPr>
            <a:r>
              <a:t>A solenoid actuator capable of being in an open or closed state.</a:t>
            </a:r>
          </a:p>
          <a:p>
            <a:pPr>
              <a:defRPr b="0" sz="1800">
                <a:latin typeface="Consolas"/>
                <a:ea typeface="Consolas"/>
                <a:cs typeface="Consolas"/>
                <a:sym typeface="Consolas"/>
              </a:defRPr>
            </a:pPr>
            <a:r>
              <a:t>Close!</a:t>
            </a:r>
          </a:p>
          <a:p>
            <a:pPr>
              <a:defRPr b="0" sz="1800">
                <a:latin typeface="Consolas"/>
                <a:ea typeface="Consolas"/>
                <a:cs typeface="Consolas"/>
                <a:sym typeface="Consolas"/>
              </a:defRPr>
            </a:pPr>
            <a:r>
              <a:t>Open!</a:t>
            </a:r>
          </a:p>
          <a:p>
            <a:pPr>
              <a:defRPr b="0" sz="1800">
                <a:latin typeface="Consolas"/>
                <a:ea typeface="Consolas"/>
                <a:cs typeface="Consolas"/>
                <a:sym typeface="Consolas"/>
              </a:defRPr>
            </a:pPr>
          </a:p>
          <a:p>
            <a:pPr>
              <a:defRPr b="0" sz="1800">
                <a:latin typeface="Consolas"/>
                <a:ea typeface="Consolas"/>
                <a:cs typeface="Consolas"/>
                <a:sym typeface="Consolas"/>
              </a:defRPr>
            </a:pPr>
            <a:r>
              <a:t>relation Temperature Sensor inherit Sensor</a:t>
            </a:r>
          </a:p>
          <a:p>
            <a:pPr>
              <a:defRPr b="0" sz="1800">
                <a:latin typeface="Consolas"/>
                <a:ea typeface="Consolas"/>
                <a:cs typeface="Consolas"/>
                <a:sym typeface="Consolas"/>
              </a:defRPr>
            </a:pPr>
            <a:r>
              <a:t>relation Pressure Sensor inherit Sensor</a:t>
            </a:r>
          </a:p>
          <a:p>
            <a:pPr>
              <a:defRPr b="0" sz="1800">
                <a:latin typeface="Consolas"/>
                <a:ea typeface="Consolas"/>
                <a:cs typeface="Consolas"/>
                <a:sym typeface="Consolas"/>
              </a:defRPr>
            </a:pPr>
            <a:r>
              <a:t>relation Solenoid Actuator inherit Actuator</a:t>
            </a:r>
          </a:p>
        </p:txBody>
      </p:sp>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39" name="Domain Engineering Examples"/>
          <p:cNvSpPr txBox="1"/>
          <p:nvPr>
            <p:ph type="body" idx="21"/>
          </p:nvPr>
        </p:nvSpPr>
        <p:spPr>
          <a:xfrm>
            <a:off x="952500" y="0"/>
            <a:ext cx="11099800" cy="1299072"/>
          </a:xfrm>
          <a:prstGeom prst="rect">
            <a:avLst/>
          </a:prstGeom>
        </p:spPr>
        <p:txBody>
          <a:bodyPr/>
          <a:lstStyle/>
          <a:p>
            <a:pPr/>
            <a:r>
              <a:t>Domain Engineering Examples</a:t>
            </a:r>
          </a:p>
        </p:txBody>
      </p:sp>
      <p:sp>
        <p:nvSpPr>
          <p:cNvPr id="440" name="scenarios Tool Scenarios…"/>
          <p:cNvSpPr txBox="1"/>
          <p:nvPr/>
        </p:nvSpPr>
        <p:spPr>
          <a:xfrm>
            <a:off x="1039265" y="1545630"/>
            <a:ext cx="10926270" cy="7509232"/>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000">
                <a:latin typeface="Consolas"/>
                <a:ea typeface="Consolas"/>
                <a:cs typeface="Consolas"/>
                <a:sym typeface="Consolas"/>
              </a:defRPr>
            </a:pPr>
            <a:r>
              <a:t>scenarios Tool Scenarios</a:t>
            </a:r>
          </a:p>
          <a:p>
            <a:pPr>
              <a:defRPr b="0" sz="2000">
                <a:latin typeface="Consolas"/>
                <a:ea typeface="Consolas"/>
                <a:cs typeface="Consolas"/>
                <a:sym typeface="Consolas"/>
              </a:defRPr>
            </a:pPr>
          </a:p>
          <a:p>
            <a:pPr>
              <a:defRPr b="0" sz="2000">
                <a:latin typeface="Consolas"/>
                <a:ea typeface="Consolas"/>
                <a:cs typeface="Consolas"/>
                <a:sym typeface="Consolas"/>
              </a:defRPr>
            </a:pPr>
            <a:r>
              <a:t>Verify Software</a:t>
            </a:r>
          </a:p>
          <a:p>
            <a:pPr>
              <a:defRPr b="0" sz="2000">
                <a:latin typeface="Consolas"/>
                <a:ea typeface="Consolas"/>
                <a:cs typeface="Consolas"/>
                <a:sym typeface="Consolas"/>
              </a:defRPr>
            </a:pPr>
            <a:r>
              <a:t>Formally verify that software or firmware programs fulfill their</a:t>
            </a:r>
          </a:p>
          <a:p>
            <a:pPr>
              <a:defRPr b="0" sz="2000">
                <a:latin typeface="Consolas"/>
                <a:ea typeface="Consolas"/>
                <a:cs typeface="Consolas"/>
                <a:sym typeface="Consolas"/>
              </a:defRPr>
            </a:pPr>
            <a:r>
              <a:t>specifications.</a:t>
            </a:r>
          </a:p>
          <a:p>
            <a:pPr>
              <a:defRPr b="0" sz="2000">
                <a:latin typeface="Consolas"/>
                <a:ea typeface="Consolas"/>
                <a:cs typeface="Consolas"/>
                <a:sym typeface="Consolas"/>
              </a:defRPr>
            </a:pPr>
          </a:p>
          <a:p>
            <a:pPr>
              <a:defRPr b="0" sz="2000">
                <a:latin typeface="Consolas"/>
                <a:ea typeface="Consolas"/>
                <a:cs typeface="Consolas"/>
                <a:sym typeface="Consolas"/>
              </a:defRPr>
            </a:pPr>
            <a:r>
              <a:t>Verify Hardware</a:t>
            </a:r>
          </a:p>
          <a:p>
            <a:pPr>
              <a:defRPr b="0" sz="2000">
                <a:latin typeface="Consolas"/>
                <a:ea typeface="Consolas"/>
                <a:cs typeface="Consolas"/>
                <a:sym typeface="Consolas"/>
              </a:defRPr>
            </a:pPr>
            <a:r>
              <a:t>Formally verify that a hardware design fulfills its specifications.</a:t>
            </a:r>
          </a:p>
          <a:p>
            <a:pPr>
              <a:defRPr b="0" sz="2000">
                <a:latin typeface="Consolas"/>
                <a:ea typeface="Consolas"/>
                <a:cs typeface="Consolas"/>
                <a:sym typeface="Consolas"/>
              </a:defRPr>
            </a:pPr>
          </a:p>
          <a:p>
            <a:pPr>
              <a:defRPr b="0" sz="2000">
                <a:latin typeface="Consolas"/>
                <a:ea typeface="Consolas"/>
                <a:cs typeface="Consolas"/>
                <a:sym typeface="Consolas"/>
              </a:defRPr>
            </a:pPr>
            <a:r>
              <a:t>Formal Equivalence Checking</a:t>
            </a:r>
          </a:p>
          <a:p>
            <a:pPr>
              <a:defRPr b="0" sz="2000">
                <a:latin typeface="Consolas"/>
                <a:ea typeface="Consolas"/>
                <a:cs typeface="Consolas"/>
                <a:sym typeface="Consolas"/>
              </a:defRPr>
            </a:pPr>
            <a:r>
              <a:t>Formally verify that programs written in different languages (even</a:t>
            </a:r>
          </a:p>
          <a:p>
            <a:pPr>
              <a:defRPr b="0" sz="2000">
                <a:latin typeface="Consolas"/>
                <a:ea typeface="Consolas"/>
                <a:cs typeface="Consolas"/>
                <a:sym typeface="Consolas"/>
              </a:defRPr>
            </a:pPr>
            <a:r>
              <a:t>across the hardware/software boundary) are equivalent.</a:t>
            </a:r>
          </a:p>
          <a:p>
            <a:pPr>
              <a:defRPr b="0" sz="2000">
                <a:latin typeface="Consolas"/>
                <a:ea typeface="Consolas"/>
                <a:cs typeface="Consolas"/>
                <a:sym typeface="Consolas"/>
              </a:defRPr>
            </a:pPr>
          </a:p>
          <a:p>
            <a:pPr>
              <a:defRPr b="0" sz="2000">
                <a:latin typeface="Consolas"/>
                <a:ea typeface="Consolas"/>
                <a:cs typeface="Consolas"/>
                <a:sym typeface="Consolas"/>
              </a:defRPr>
            </a:pPr>
            <a:r>
              <a:t>Symbolic Testing</a:t>
            </a:r>
          </a:p>
          <a:p>
            <a:pPr>
              <a:defRPr b="0" sz="2000">
                <a:latin typeface="Consolas"/>
                <a:ea typeface="Consolas"/>
                <a:cs typeface="Consolas"/>
                <a:sym typeface="Consolas"/>
              </a:defRPr>
            </a:pPr>
            <a:r>
              <a:t>Improve the assurance of software using symbolic testing.</a:t>
            </a:r>
          </a:p>
          <a:p>
            <a:pPr>
              <a:defRPr b="0" sz="2000">
                <a:latin typeface="Consolas"/>
                <a:ea typeface="Consolas"/>
                <a:cs typeface="Consolas"/>
                <a:sym typeface="Consolas"/>
              </a:defRPr>
            </a:pPr>
          </a:p>
          <a:p>
            <a:pPr>
              <a:defRPr b="0" sz="2000">
                <a:latin typeface="Consolas"/>
                <a:ea typeface="Consolas"/>
                <a:cs typeface="Consolas"/>
                <a:sym typeface="Consolas"/>
              </a:defRPr>
            </a:pPr>
            <a:r>
              <a:t>Backend Solver Libraries</a:t>
            </a:r>
          </a:p>
          <a:p>
            <a:pPr>
              <a:defRPr b="0" sz="2000">
                <a:latin typeface="Consolas"/>
                <a:ea typeface="Consolas"/>
                <a:cs typeface="Consolas"/>
                <a:sym typeface="Consolas"/>
              </a:defRPr>
            </a:pPr>
            <a:r>
              <a:t>Provide libraries for symbolic formula representation and solver</a:t>
            </a:r>
          </a:p>
          <a:p>
            <a:pPr>
              <a:defRPr b="0" sz="2000">
                <a:latin typeface="Consolas"/>
                <a:ea typeface="Consolas"/>
                <a:cs typeface="Consolas"/>
                <a:sym typeface="Consolas"/>
              </a:defRPr>
            </a:pPr>
            <a:r>
              <a:t>interaction.</a:t>
            </a:r>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43" name="System Requirements"/>
          <p:cNvSpPr txBox="1"/>
          <p:nvPr>
            <p:ph type="body" idx="21"/>
          </p:nvPr>
        </p:nvSpPr>
        <p:spPr>
          <a:xfrm>
            <a:off x="952500" y="3649162"/>
            <a:ext cx="11099800" cy="2455276"/>
          </a:xfrm>
          <a:prstGeom prst="rect">
            <a:avLst/>
          </a:prstGeom>
        </p:spPr>
        <p:txBody>
          <a:bodyPr/>
          <a:lstStyle/>
          <a:p>
            <a:pPr/>
            <a:r>
              <a:t>System Requirements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21" name="HARDENS"/>
          <p:cNvSpPr txBox="1"/>
          <p:nvPr>
            <p:ph type="body" idx="21"/>
          </p:nvPr>
        </p:nvSpPr>
        <p:spPr>
          <a:prstGeom prst="rect">
            <a:avLst/>
          </a:prstGeom>
        </p:spPr>
        <p:txBody>
          <a:bodyPr/>
          <a:lstStyle/>
          <a:p>
            <a:pPr/>
            <a:r>
              <a:t>HARDENS</a:t>
            </a:r>
          </a:p>
        </p:txBody>
      </p:sp>
      <p:sp>
        <p:nvSpPr>
          <p:cNvPr id="122" name="HARDENS (High Assurance Rigorous Digital Engineering for Nuclear Safety) is a R&amp;D project run by Galois for the Nuclear Regulatory Commission (NRC)…"/>
          <p:cNvSpPr txBox="1"/>
          <p:nvPr>
            <p:ph type="body" idx="22"/>
          </p:nvPr>
        </p:nvSpPr>
        <p:spPr>
          <a:prstGeom prst="rect">
            <a:avLst/>
          </a:prstGeom>
        </p:spPr>
        <p:txBody>
          <a:bodyPr/>
          <a:lstStyle/>
          <a:p>
            <a:pPr marL="368934" indent="-368934" defTabSz="484886">
              <a:spcBef>
                <a:spcPts val="800"/>
              </a:spcBef>
              <a:defRPr sz="2988"/>
            </a:pPr>
            <a:r>
              <a:rPr b="1"/>
              <a:t>HARDENS</a:t>
            </a:r>
            <a:r>
              <a:t> (</a:t>
            </a:r>
            <a:r>
              <a:rPr i="1"/>
              <a:t>High Assurance Rigorous Digital Engineering for Nuclear Safety</a:t>
            </a:r>
            <a:r>
              <a:t>) is a R&amp;D project run by Galois for the </a:t>
            </a:r>
            <a:r>
              <a:rPr i="1"/>
              <a:t>Nuclear Regulatory Commission</a:t>
            </a:r>
            <a:r>
              <a:t> (NRC)</a:t>
            </a:r>
          </a:p>
          <a:p>
            <a:pPr marL="368934" indent="-368934" defTabSz="484886">
              <a:spcBef>
                <a:spcPts val="800"/>
              </a:spcBef>
              <a:defRPr sz="2988"/>
            </a:pPr>
            <a:r>
              <a:t>the purpose of HARDENS is to demonstrate and educate about cutting-edge, high-assurance model-driven engineering</a:t>
            </a:r>
          </a:p>
          <a:p>
            <a:pPr lvl="1" marL="737869" indent="-368934" defTabSz="484886">
              <a:spcBef>
                <a:spcPts val="800"/>
              </a:spcBef>
              <a:defRPr sz="2988"/>
            </a:pPr>
            <a:r>
              <a:t>our focus is on nationally critical infrastructure, and thus safety-critical embedded systems</a:t>
            </a:r>
          </a:p>
          <a:p>
            <a:pPr marL="368934" indent="-368934" defTabSz="484886">
              <a:spcBef>
                <a:spcPts val="800"/>
              </a:spcBef>
              <a:defRPr sz="2988"/>
            </a:pPr>
            <a:r>
              <a:t>within HARDENS, Galois has designed and built a demonstration Reactor Trip System (RTS) that is representative of a Digital Instrumentation &amp; Control (DI&amp;C) system for a Nuclear Power Plant (NPP)</a:t>
            </a:r>
          </a:p>
          <a:p>
            <a:pPr lvl="1" marL="737869" indent="-368934" defTabSz="484886">
              <a:spcBef>
                <a:spcPts val="800"/>
              </a:spcBef>
              <a:defRPr sz="2988"/>
            </a:pPr>
            <a:r>
              <a:t>the RTS is fault-tolerant and high-assurance</a:t>
            </a:r>
          </a:p>
          <a:p>
            <a:pPr lvl="1" marL="737869" indent="-368934" defTabSz="484886">
              <a:spcBef>
                <a:spcPts val="800"/>
              </a:spcBef>
              <a:defRPr sz="2988"/>
            </a:pPr>
            <a:r>
              <a:t>the RTS has a physical manifestation (an FPGA board plus sensors/actuators) and a set of digital twins</a:t>
            </a:r>
          </a:p>
        </p:txBody>
      </p:sp>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46" name="System Requirements"/>
          <p:cNvSpPr txBox="1"/>
          <p:nvPr>
            <p:ph type="body" idx="21"/>
          </p:nvPr>
        </p:nvSpPr>
        <p:spPr>
          <a:prstGeom prst="rect">
            <a:avLst/>
          </a:prstGeom>
        </p:spPr>
        <p:txBody>
          <a:bodyPr/>
          <a:lstStyle/>
          <a:p>
            <a:pPr/>
            <a:r>
              <a:t>System Requirements</a:t>
            </a:r>
          </a:p>
        </p:txBody>
      </p:sp>
      <p:sp>
        <p:nvSpPr>
          <p:cNvPr id="447" name="system requirements are atomic semi-formal properties that a system must or should hold…"/>
          <p:cNvSpPr txBox="1"/>
          <p:nvPr>
            <p:ph type="body" idx="22"/>
          </p:nvPr>
        </p:nvSpPr>
        <p:spPr>
          <a:prstGeom prst="rect">
            <a:avLst/>
          </a:prstGeom>
        </p:spPr>
        <p:txBody>
          <a:bodyPr/>
          <a:lstStyle/>
          <a:p>
            <a:pPr/>
            <a:r>
              <a:t>system requirements are atomic semi-formal properties that a system must or should hold</a:t>
            </a:r>
          </a:p>
          <a:p>
            <a:pPr/>
            <a:r>
              <a:t>requirements engineering specifies predicates about an architecture, both of which are expressed using the concepts specified in the domain engineering model</a:t>
            </a:r>
          </a:p>
          <a:p>
            <a:pPr/>
            <a:r>
              <a:t>semi-formal requirements and specified using Lando &amp; SysML, and formal requirements are specified using NASA’s FRET tool in HARDENS</a:t>
            </a:r>
          </a:p>
        </p:txBody>
      </p:sp>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50" name="System Requirements Example"/>
          <p:cNvSpPr txBox="1"/>
          <p:nvPr>
            <p:ph type="body" idx="21"/>
          </p:nvPr>
        </p:nvSpPr>
        <p:spPr>
          <a:prstGeom prst="rect">
            <a:avLst/>
          </a:prstGeom>
        </p:spPr>
        <p:txBody>
          <a:bodyPr/>
          <a:lstStyle/>
          <a:p>
            <a:pPr/>
            <a:r>
              <a:t>System Requirements Example</a:t>
            </a:r>
          </a:p>
        </p:txBody>
      </p:sp>
      <p:sp>
        <p:nvSpPr>
          <p:cNvPr id="451" name="// All requirements that the RTS system must fulfill, as driven by the…"/>
          <p:cNvSpPr txBox="1"/>
          <p:nvPr/>
        </p:nvSpPr>
        <p:spPr>
          <a:xfrm>
            <a:off x="710956" y="1968078"/>
            <a:ext cx="11582888" cy="6926076"/>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200">
                <a:latin typeface="Consolas"/>
                <a:ea typeface="Consolas"/>
                <a:cs typeface="Consolas"/>
                <a:sym typeface="Consolas"/>
              </a:defRPr>
            </a:pPr>
            <a:r>
              <a:t>// All requirements that the RTS system must fulfill, as driven by the</a:t>
            </a:r>
          </a:p>
          <a:p>
            <a:pPr>
              <a:defRPr b="0" sz="2200">
                <a:latin typeface="Consolas"/>
                <a:ea typeface="Consolas"/>
                <a:cs typeface="Consolas"/>
                <a:sym typeface="Consolas"/>
              </a:defRPr>
            </a:pPr>
            <a:r>
              <a:t>// IEEE 603-2018 standards and the NRC RFP.</a:t>
            </a:r>
          </a:p>
          <a:p>
            <a:pPr>
              <a:defRPr b="0" sz="2200">
                <a:latin typeface="Consolas"/>
                <a:ea typeface="Consolas"/>
                <a:cs typeface="Consolas"/>
                <a:sym typeface="Consolas"/>
              </a:defRPr>
            </a:pPr>
          </a:p>
          <a:p>
            <a:pPr>
              <a:defRPr b="0" sz="2200">
                <a:latin typeface="Consolas"/>
                <a:ea typeface="Consolas"/>
                <a:cs typeface="Consolas"/>
                <a:sym typeface="Consolas"/>
              </a:defRPr>
            </a:pPr>
            <a:r>
              <a:t>requirements HARDENS Project High-level Requirements</a:t>
            </a:r>
          </a:p>
          <a:p>
            <a:pPr>
              <a:defRPr b="0" sz="2200">
                <a:latin typeface="Consolas"/>
                <a:ea typeface="Consolas"/>
                <a:cs typeface="Consolas"/>
                <a:sym typeface="Consolas"/>
              </a:defRPr>
            </a:pPr>
            <a:r>
              <a:t>// The high-level requirements for the project stipulated by the NRC RFP.</a:t>
            </a:r>
          </a:p>
          <a:p>
            <a:pPr>
              <a:defRPr b="0" sz="2200">
                <a:latin typeface="Consolas"/>
                <a:ea typeface="Consolas"/>
                <a:cs typeface="Consolas"/>
                <a:sym typeface="Consolas"/>
              </a:defRPr>
            </a:pPr>
          </a:p>
          <a:p>
            <a:pPr>
              <a:defRPr b="0" sz="2200">
                <a:latin typeface="Consolas"/>
                <a:ea typeface="Consolas"/>
                <a:cs typeface="Consolas"/>
                <a:sym typeface="Consolas"/>
              </a:defRPr>
            </a:pPr>
            <a:r>
              <a:t>NRC Understanding</a:t>
            </a:r>
          </a:p>
          <a:p>
            <a:pPr>
              <a:defRPr b="0" sz="2200">
                <a:latin typeface="Consolas"/>
                <a:ea typeface="Consolas"/>
                <a:cs typeface="Consolas"/>
                <a:sym typeface="Consolas"/>
              </a:defRPr>
            </a:pPr>
            <a:r>
              <a:t>Provide to the NRC expert technical services in order to develop a</a:t>
            </a:r>
          </a:p>
          <a:p>
            <a:pPr>
              <a:defRPr b="0" sz="2200">
                <a:latin typeface="Consolas"/>
                <a:ea typeface="Consolas"/>
                <a:cs typeface="Consolas"/>
                <a:sym typeface="Consolas"/>
              </a:defRPr>
            </a:pPr>
            <a:r>
              <a:t>better understanding of how Model-Based Systems Engineering (MBSE)</a:t>
            </a:r>
          </a:p>
          <a:p>
            <a:pPr>
              <a:defRPr b="0" sz="2200">
                <a:latin typeface="Consolas"/>
                <a:ea typeface="Consolas"/>
                <a:cs typeface="Consolas"/>
                <a:sym typeface="Consolas"/>
              </a:defRPr>
            </a:pPr>
            <a:r>
              <a:t>methods and tools can support regulatory reviews of adequate design</a:t>
            </a:r>
          </a:p>
          <a:p>
            <a:pPr>
              <a:defRPr b="0" sz="2200">
                <a:latin typeface="Consolas"/>
                <a:ea typeface="Consolas"/>
                <a:cs typeface="Consolas"/>
                <a:sym typeface="Consolas"/>
              </a:defRPr>
            </a:pPr>
            <a:r>
              <a:t>and design assurance.</a:t>
            </a:r>
          </a:p>
          <a:p>
            <a:pPr>
              <a:defRPr b="0" sz="2200">
                <a:latin typeface="Consolas"/>
                <a:ea typeface="Consolas"/>
                <a:cs typeface="Consolas"/>
                <a:sym typeface="Consolas"/>
              </a:defRPr>
            </a:pPr>
          </a:p>
          <a:p>
            <a:pPr>
              <a:defRPr b="0" sz="2200">
                <a:latin typeface="Consolas"/>
                <a:ea typeface="Consolas"/>
                <a:cs typeface="Consolas"/>
                <a:sym typeface="Consolas"/>
              </a:defRPr>
            </a:pPr>
            <a:r>
              <a:t>Identify Regulatory Gaps</a:t>
            </a:r>
          </a:p>
          <a:p>
            <a:pPr>
              <a:defRPr b="0" sz="2200">
                <a:latin typeface="Consolas"/>
                <a:ea typeface="Consolas"/>
                <a:cs typeface="Consolas"/>
                <a:sym typeface="Consolas"/>
              </a:defRPr>
            </a:pPr>
            <a:r>
              <a:t>Identify any barriers or gaps associated with MBSE in a regulatory</a:t>
            </a:r>
          </a:p>
          <a:p>
            <a:pPr>
              <a:defRPr b="0" sz="2200">
                <a:latin typeface="Consolas"/>
                <a:ea typeface="Consolas"/>
                <a:cs typeface="Consolas"/>
                <a:sym typeface="Consolas"/>
              </a:defRPr>
            </a:pPr>
            <a:r>
              <a:t>review of Digital Instrumentation and Control Systems for existing</a:t>
            </a:r>
          </a:p>
          <a:p>
            <a:pPr>
              <a:defRPr b="0" sz="2200">
                <a:latin typeface="Consolas"/>
                <a:ea typeface="Consolas"/>
                <a:cs typeface="Consolas"/>
                <a:sym typeface="Consolas"/>
              </a:defRPr>
            </a:pPr>
            <a:r>
              <a:t>Nuclear Power Plants.</a:t>
            </a:r>
          </a:p>
        </p:txBody>
      </p:sp>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54" name="System Requirements Example"/>
          <p:cNvSpPr txBox="1"/>
          <p:nvPr>
            <p:ph type="body" idx="21"/>
          </p:nvPr>
        </p:nvSpPr>
        <p:spPr>
          <a:prstGeom prst="rect">
            <a:avLst/>
          </a:prstGeom>
        </p:spPr>
        <p:txBody>
          <a:bodyPr/>
          <a:lstStyle/>
          <a:p>
            <a:pPr/>
            <a:r>
              <a:t>System Requirements Example</a:t>
            </a:r>
          </a:p>
        </p:txBody>
      </p:sp>
      <p:sp>
        <p:nvSpPr>
          <p:cNvPr id="455" name="requirements NRC Characteristics…"/>
          <p:cNvSpPr txBox="1"/>
          <p:nvPr/>
        </p:nvSpPr>
        <p:spPr>
          <a:xfrm>
            <a:off x="1039265" y="1964208"/>
            <a:ext cx="10926270" cy="6926076"/>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2200">
                <a:latin typeface="Consolas"/>
                <a:ea typeface="Consolas"/>
                <a:cs typeface="Consolas"/>
                <a:sym typeface="Consolas"/>
              </a:defRPr>
            </a:pPr>
            <a:r>
              <a:t>requirements NRC Characteristics</a:t>
            </a:r>
          </a:p>
          <a:p>
            <a:pPr>
              <a:defRPr b="0" sz="2200">
                <a:latin typeface="Consolas"/>
                <a:ea typeface="Consolas"/>
                <a:cs typeface="Consolas"/>
                <a:sym typeface="Consolas"/>
              </a:defRPr>
            </a:pPr>
            <a:r>
              <a:t>// The requirements driven by the IEEE 603-2018 standard for NPP I&amp;C</a:t>
            </a:r>
          </a:p>
          <a:p>
            <a:pPr>
              <a:defRPr b="0" sz="2200">
                <a:latin typeface="Consolas"/>
                <a:ea typeface="Consolas"/>
                <a:cs typeface="Consolas"/>
                <a:sym typeface="Consolas"/>
              </a:defRPr>
            </a:pPr>
            <a:r>
              <a:t>// systems.</a:t>
            </a:r>
          </a:p>
          <a:p>
            <a:pPr>
              <a:defRPr b="0" sz="2200">
                <a:latin typeface="Consolas"/>
                <a:ea typeface="Consolas"/>
                <a:cs typeface="Consolas"/>
                <a:sym typeface="Consolas"/>
              </a:defRPr>
            </a:pPr>
          </a:p>
          <a:p>
            <a:pPr>
              <a:defRPr b="0" sz="2200">
                <a:latin typeface="Consolas"/>
                <a:ea typeface="Consolas"/>
                <a:cs typeface="Consolas"/>
                <a:sym typeface="Consolas"/>
              </a:defRPr>
            </a:pPr>
            <a:r>
              <a:t>// Both formal and rigorous consistency checks of the requirements</a:t>
            </a:r>
          </a:p>
          <a:p>
            <a:pPr>
              <a:defRPr b="0" sz="2200">
                <a:latin typeface="Consolas"/>
                <a:ea typeface="Consolas"/>
                <a:cs typeface="Consolas"/>
                <a:sym typeface="Consolas"/>
              </a:defRPr>
            </a:pPr>
            <a:r>
              <a:t>// will be accomplished by using false theorem checks and proofs in</a:t>
            </a:r>
          </a:p>
          <a:p>
            <a:pPr>
              <a:defRPr b="0" sz="2200">
                <a:latin typeface="Consolas"/>
                <a:ea typeface="Consolas"/>
                <a:cs typeface="Consolas"/>
                <a:sym typeface="Consolas"/>
              </a:defRPr>
            </a:pPr>
            <a:r>
              <a:t>// the Cryptol model and in software and hardware source code;</a:t>
            </a:r>
          </a:p>
          <a:p>
            <a:pPr>
              <a:defRPr b="0" sz="2200">
                <a:latin typeface="Consolas"/>
                <a:ea typeface="Consolas"/>
                <a:cs typeface="Consolas"/>
                <a:sym typeface="Consolas"/>
              </a:defRPr>
            </a:pPr>
            <a:r>
              <a:t>Requirements Consistency</a:t>
            </a:r>
          </a:p>
          <a:p>
            <a:pPr>
              <a:defRPr b="0" sz="2200">
                <a:latin typeface="Consolas"/>
                <a:ea typeface="Consolas"/>
                <a:cs typeface="Consolas"/>
                <a:sym typeface="Consolas"/>
              </a:defRPr>
            </a:pPr>
            <a:r>
              <a:t>Requirements must be shown to be consistent.</a:t>
            </a:r>
          </a:p>
          <a:p>
            <a:pPr>
              <a:defRPr b="0" sz="2200">
                <a:latin typeface="Consolas"/>
                <a:ea typeface="Consolas"/>
                <a:cs typeface="Consolas"/>
                <a:sym typeface="Consolas"/>
              </a:defRPr>
            </a:pPr>
          </a:p>
          <a:p>
            <a:pPr>
              <a:defRPr b="0" sz="2200">
                <a:latin typeface="Consolas"/>
                <a:ea typeface="Consolas"/>
                <a:cs typeface="Consolas"/>
                <a:sym typeface="Consolas"/>
              </a:defRPr>
            </a:pPr>
            <a:r>
              <a:t>// A rigorous completeness validation of the requirements will be</a:t>
            </a:r>
          </a:p>
          <a:p>
            <a:pPr>
              <a:defRPr b="0" sz="2200">
                <a:latin typeface="Consolas"/>
                <a:ea typeface="Consolas"/>
                <a:cs typeface="Consolas"/>
                <a:sym typeface="Consolas"/>
              </a:defRPr>
            </a:pPr>
            <a:r>
              <a:t>// accomplished by demonstrating traceability from the project</a:t>
            </a:r>
          </a:p>
          <a:p>
            <a:pPr>
              <a:defRPr b="0" sz="2200">
                <a:latin typeface="Consolas"/>
                <a:ea typeface="Consolas"/>
                <a:cs typeface="Consolas"/>
                <a:sym typeface="Consolas"/>
              </a:defRPr>
            </a:pPr>
            <a:r>
              <a:t>// specification (including the RFP text describing the reactor trip</a:t>
            </a:r>
          </a:p>
          <a:p>
            <a:pPr>
              <a:defRPr b="0" sz="2200">
                <a:latin typeface="Consolas"/>
                <a:ea typeface="Consolas"/>
                <a:cs typeface="Consolas"/>
                <a:sym typeface="Consolas"/>
              </a:defRPr>
            </a:pPr>
            <a:r>
              <a:t>// system) to the formal models of the system and its properties.</a:t>
            </a:r>
          </a:p>
          <a:p>
            <a:pPr>
              <a:defRPr b="0" sz="2200">
                <a:latin typeface="Consolas"/>
                <a:ea typeface="Consolas"/>
                <a:cs typeface="Consolas"/>
                <a:sym typeface="Consolas"/>
              </a:defRPr>
            </a:pPr>
            <a:r>
              <a:t>Requirements Colloquial Completeness</a:t>
            </a:r>
          </a:p>
          <a:p>
            <a:pPr>
              <a:defRPr b="0" sz="2200">
                <a:latin typeface="Consolas"/>
                <a:ea typeface="Consolas"/>
                <a:cs typeface="Consolas"/>
                <a:sym typeface="Consolas"/>
              </a:defRPr>
            </a:pPr>
            <a:r>
              <a:t>The system must be shown to fulfill all requirements.</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58" name="Formal Requirements Engineering"/>
          <p:cNvSpPr txBox="1"/>
          <p:nvPr>
            <p:ph type="body" idx="21"/>
          </p:nvPr>
        </p:nvSpPr>
        <p:spPr>
          <a:prstGeom prst="rect">
            <a:avLst/>
          </a:prstGeom>
        </p:spPr>
        <p:txBody>
          <a:bodyPr/>
          <a:lstStyle>
            <a:lvl1pPr defTabSz="525779">
              <a:defRPr sz="5400"/>
            </a:lvl1pPr>
          </a:lstStyle>
          <a:p>
            <a:pPr/>
            <a:r>
              <a:t> Formal Requirements Engineering</a:t>
            </a:r>
          </a:p>
        </p:txBody>
      </p:sp>
      <p:sp>
        <p:nvSpPr>
          <p:cNvPr id="459" name="FRET is a tool for writing, understanding, formalizing, and analyzing requirements.…"/>
          <p:cNvSpPr txBox="1"/>
          <p:nvPr>
            <p:ph type="body" idx="22"/>
          </p:nvPr>
        </p:nvSpPr>
        <p:spPr>
          <a:prstGeom prst="rect">
            <a:avLst/>
          </a:prstGeom>
        </p:spPr>
        <p:txBody>
          <a:bodyPr/>
          <a:lstStyle/>
          <a:p>
            <a:pPr marL="360044" indent="-360044" defTabSz="473201">
              <a:spcBef>
                <a:spcPts val="800"/>
              </a:spcBef>
              <a:defRPr sz="2916"/>
            </a:pPr>
            <a:r>
              <a:t>FRET is a tool for writing, understanding, formalizing, and analyzing requirements. </a:t>
            </a:r>
          </a:p>
          <a:p>
            <a:pPr marL="360044" indent="-360044" defTabSz="473201">
              <a:spcBef>
                <a:spcPts val="800"/>
              </a:spcBef>
              <a:defRPr sz="2916"/>
            </a:pPr>
            <a:r>
              <a:t>Users write requirements in an intuitive, restricted natural language, called FRETISH, with precise, unambiguous meaning. </a:t>
            </a:r>
          </a:p>
          <a:p>
            <a:pPr marL="360044" indent="-360044" defTabSz="473201">
              <a:spcBef>
                <a:spcPts val="800"/>
              </a:spcBef>
              <a:defRPr sz="2916"/>
            </a:pPr>
            <a:r>
              <a:t>For a FRETISH requirement, FRET:</a:t>
            </a:r>
          </a:p>
          <a:p>
            <a:pPr lvl="1" marL="801303" indent="-389823" defTabSz="473201">
              <a:spcBef>
                <a:spcPts val="800"/>
              </a:spcBef>
              <a:buSzPct val="100000"/>
              <a:buAutoNum type="arabicPeriod" startAt="1"/>
              <a:defRPr sz="2916"/>
            </a:pPr>
            <a:r>
              <a:t>produces natural language and diagrammatic explanations of its exact meaning,</a:t>
            </a:r>
          </a:p>
          <a:p>
            <a:pPr lvl="1" marL="801303" indent="-389823" defTabSz="473201">
              <a:spcBef>
                <a:spcPts val="800"/>
              </a:spcBef>
              <a:buSzPct val="100000"/>
              <a:buAutoNum type="arabicPeriod" startAt="1"/>
              <a:defRPr sz="2916"/>
            </a:pPr>
            <a:r>
              <a:t>formalizes the requirement in future-time and past-time temporal logic, and</a:t>
            </a:r>
          </a:p>
          <a:p>
            <a:pPr lvl="1" marL="801303" indent="-389823" defTabSz="473201">
              <a:spcBef>
                <a:spcPts val="800"/>
              </a:spcBef>
              <a:buSzPct val="100000"/>
              <a:buAutoNum type="arabicPeriod" startAt="1"/>
              <a:defRPr sz="2916"/>
            </a:pPr>
            <a:r>
              <a:t>supports interactive simulation of produced logic formulas to ensure that they capture user intentions. </a:t>
            </a:r>
          </a:p>
          <a:p>
            <a:pPr marL="292367" indent="-292367" defTabSz="473201">
              <a:spcBef>
                <a:spcPts val="800"/>
              </a:spcBef>
              <a:buClr>
                <a:srgbClr val="000000"/>
              </a:buClr>
              <a:defRPr sz="2916"/>
            </a:pPr>
            <a:r>
              <a:t>FRET connects to analysis tools by facilitating the mapping between requirements and models/code, and by generating verification code.</a:t>
            </a:r>
          </a:p>
        </p:txBody>
      </p:sp>
      <p:sp>
        <p:nvSpPr>
          <p:cNvPr id="460" name="(*) This entire summary is straight from “Formal Requirements Elicitation with FRET” by Giannakopoulou, et al. REFSQ-2020."/>
          <p:cNvSpPr txBox="1"/>
          <p:nvPr/>
        </p:nvSpPr>
        <p:spPr>
          <a:xfrm>
            <a:off x="445651" y="8927000"/>
            <a:ext cx="12113498" cy="3840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p>
            <a:pPr>
              <a:defRPr b="0" sz="1700"/>
            </a:pPr>
            <a:r>
              <a:t>(*) This entire summary is straight from “</a:t>
            </a:r>
            <a:r>
              <a:rPr i="1"/>
              <a:t>Formal Requirements Elicitation with FRET</a:t>
            </a:r>
            <a:r>
              <a:t>” by Giannakopoulou, et al. REFSQ-2020.</a:t>
            </a:r>
          </a:p>
        </p:txBody>
      </p:sp>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63" name="HARDENS FRET Dashboard"/>
          <p:cNvSpPr txBox="1"/>
          <p:nvPr>
            <p:ph type="body" idx="21"/>
          </p:nvPr>
        </p:nvSpPr>
        <p:spPr>
          <a:prstGeom prst="rect">
            <a:avLst/>
          </a:prstGeom>
        </p:spPr>
        <p:txBody>
          <a:bodyPr/>
          <a:lstStyle/>
          <a:p>
            <a:pPr/>
            <a:r>
              <a:t>HARDENS FRET Dashboard</a:t>
            </a:r>
          </a:p>
        </p:txBody>
      </p:sp>
      <p:pic>
        <p:nvPicPr>
          <p:cNvPr id="464" name="Screen Shot 2022-04-11 at 9.03.05 AM.png" descr="Screen Shot 2022-04-11 at 9.03.05 AM.png"/>
          <p:cNvPicPr>
            <a:picLocks noChangeAspect="1"/>
          </p:cNvPicPr>
          <p:nvPr/>
        </p:nvPicPr>
        <p:blipFill>
          <a:blip r:embed="rId2">
            <a:extLst/>
          </a:blip>
          <a:stretch>
            <a:fillRect/>
          </a:stretch>
        </p:blipFill>
        <p:spPr>
          <a:xfrm>
            <a:off x="1377619" y="1394288"/>
            <a:ext cx="10249562" cy="8101113"/>
          </a:xfrm>
          <a:prstGeom prst="rect">
            <a:avLst/>
          </a:prstGeom>
          <a:ln w="12700">
            <a:miter lim="400000"/>
          </a:ln>
        </p:spPr>
      </p:pic>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67" name="The FRET Editor"/>
          <p:cNvSpPr txBox="1"/>
          <p:nvPr>
            <p:ph type="body" idx="21"/>
          </p:nvPr>
        </p:nvSpPr>
        <p:spPr>
          <a:prstGeom prst="rect">
            <a:avLst/>
          </a:prstGeom>
        </p:spPr>
        <p:txBody>
          <a:bodyPr/>
          <a:lstStyle/>
          <a:p>
            <a:pPr/>
            <a:r>
              <a:t>The FRET Editor</a:t>
            </a:r>
          </a:p>
        </p:txBody>
      </p:sp>
      <p:pic>
        <p:nvPicPr>
          <p:cNvPr id="468" name="FRET_editor.png" descr="FRET_editor.png"/>
          <p:cNvPicPr>
            <a:picLocks noChangeAspect="1"/>
          </p:cNvPicPr>
          <p:nvPr/>
        </p:nvPicPr>
        <p:blipFill>
          <a:blip r:embed="rId2">
            <a:extLst/>
          </a:blip>
          <a:stretch>
            <a:fillRect/>
          </a:stretch>
        </p:blipFill>
        <p:spPr>
          <a:xfrm>
            <a:off x="134438" y="2423695"/>
            <a:ext cx="7835901" cy="6007101"/>
          </a:xfrm>
          <a:prstGeom prst="rect">
            <a:avLst/>
          </a:prstGeom>
          <a:ln w="12700">
            <a:miter lim="400000"/>
          </a:ln>
        </p:spPr>
      </p:pic>
      <p:sp>
        <p:nvSpPr>
          <p:cNvPr id="469" name="a web-based, rich, dynamic-feedback editor for individual requirements…"/>
          <p:cNvSpPr txBox="1"/>
          <p:nvPr/>
        </p:nvSpPr>
        <p:spPr>
          <a:xfrm>
            <a:off x="7977441" y="1824613"/>
            <a:ext cx="4866438" cy="7205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marL="391159" indent="-391159" defTabSz="514095">
              <a:buSzPct val="145000"/>
              <a:buChar char="•"/>
              <a:defRPr b="0" sz="3168">
                <a:solidFill>
                  <a:srgbClr val="000000"/>
                </a:solidFill>
                <a:latin typeface="+mj-lt"/>
                <a:ea typeface="+mj-ea"/>
                <a:cs typeface="+mj-cs"/>
                <a:sym typeface="Helvetica Neue"/>
              </a:defRPr>
            </a:pPr>
            <a:r>
              <a:t>a web-based, rich, dynamic-feedback editor for individual requirements</a:t>
            </a:r>
          </a:p>
          <a:p>
            <a:pPr marL="391159" indent="-391159" defTabSz="514095">
              <a:buSzPct val="145000"/>
              <a:buChar char="•"/>
              <a:defRPr b="0" sz="3168">
                <a:solidFill>
                  <a:srgbClr val="000000"/>
                </a:solidFill>
                <a:latin typeface="+mj-lt"/>
                <a:ea typeface="+mj-ea"/>
                <a:cs typeface="+mj-cs"/>
                <a:sym typeface="Helvetica Neue"/>
              </a:defRPr>
            </a:pPr>
            <a:r>
              <a:t>requirements have IDs and are organized in a hierarchy</a:t>
            </a:r>
          </a:p>
          <a:p>
            <a:pPr marL="391159" indent="-391159" defTabSz="514095">
              <a:buSzPct val="145000"/>
              <a:buChar char="•"/>
              <a:defRPr b="0" sz="3168">
                <a:solidFill>
                  <a:srgbClr val="000000"/>
                </a:solidFill>
                <a:latin typeface="+mj-lt"/>
                <a:ea typeface="+mj-ea"/>
                <a:cs typeface="+mj-cs"/>
                <a:sym typeface="Helvetica Neue"/>
              </a:defRPr>
            </a:pPr>
            <a:r>
              <a:t>provides grammar information and examples during editing</a:t>
            </a:r>
          </a:p>
          <a:p>
            <a:pPr marL="391159" indent="-391159" defTabSz="514095">
              <a:buSzPct val="145000"/>
              <a:buChar char="•"/>
              <a:defRPr b="0" sz="3168">
                <a:solidFill>
                  <a:srgbClr val="000000"/>
                </a:solidFill>
                <a:latin typeface="+mj-lt"/>
                <a:ea typeface="+mj-ea"/>
                <a:cs typeface="+mj-cs"/>
                <a:sym typeface="Helvetica Neue"/>
              </a:defRPr>
            </a:pPr>
            <a:r>
              <a:t>provides English and diagrammatic explanations to clarify subtle semantic issues</a:t>
            </a:r>
          </a:p>
        </p:txBody>
      </p:sp>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72" name="FRET Semantics"/>
          <p:cNvSpPr txBox="1"/>
          <p:nvPr>
            <p:ph type="body" idx="21"/>
          </p:nvPr>
        </p:nvSpPr>
        <p:spPr>
          <a:prstGeom prst="rect">
            <a:avLst/>
          </a:prstGeom>
        </p:spPr>
        <p:txBody>
          <a:bodyPr/>
          <a:lstStyle/>
          <a:p>
            <a:pPr/>
            <a:r>
              <a:t>FRET Semantics</a:t>
            </a:r>
          </a:p>
        </p:txBody>
      </p:sp>
      <p:pic>
        <p:nvPicPr>
          <p:cNvPr id="473" name="FRET_semantics.png" descr="FRET_semantics.png"/>
          <p:cNvPicPr>
            <a:picLocks noChangeAspect="1"/>
          </p:cNvPicPr>
          <p:nvPr/>
        </p:nvPicPr>
        <p:blipFill>
          <a:blip r:embed="rId2">
            <a:extLst/>
          </a:blip>
          <a:stretch>
            <a:fillRect/>
          </a:stretch>
        </p:blipFill>
        <p:spPr>
          <a:xfrm>
            <a:off x="257628" y="2049045"/>
            <a:ext cx="6451601" cy="6756401"/>
          </a:xfrm>
          <a:prstGeom prst="rect">
            <a:avLst/>
          </a:prstGeom>
          <a:ln w="12700">
            <a:miter lim="400000"/>
          </a:ln>
        </p:spPr>
      </p:pic>
      <p:sp>
        <p:nvSpPr>
          <p:cNvPr id="474" name="each requirement is formalized in a future time LTL and past time LTL proposition…"/>
          <p:cNvSpPr txBox="1"/>
          <p:nvPr/>
        </p:nvSpPr>
        <p:spPr>
          <a:xfrm>
            <a:off x="6867898" y="1600180"/>
            <a:ext cx="5521134" cy="7205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marL="431164" indent="-431164" defTabSz="566674">
              <a:spcBef>
                <a:spcPts val="900"/>
              </a:spcBef>
              <a:buSzPct val="145000"/>
              <a:buChar char="•"/>
              <a:defRPr b="0" sz="3492">
                <a:solidFill>
                  <a:srgbClr val="000000"/>
                </a:solidFill>
                <a:latin typeface="+mj-lt"/>
                <a:ea typeface="+mj-ea"/>
                <a:cs typeface="+mj-cs"/>
                <a:sym typeface="Helvetica Neue"/>
              </a:defRPr>
            </a:pPr>
            <a:r>
              <a:t>each requirement is formalized in a future time LTL and past time LTL proposition</a:t>
            </a:r>
          </a:p>
          <a:p>
            <a:pPr marL="431164" indent="-431164" defTabSz="566674">
              <a:spcBef>
                <a:spcPts val="900"/>
              </a:spcBef>
              <a:buSzPct val="145000"/>
              <a:buChar char="•"/>
              <a:defRPr b="0" sz="3492">
                <a:solidFill>
                  <a:srgbClr val="000000"/>
                </a:solidFill>
                <a:latin typeface="+mj-lt"/>
                <a:ea typeface="+mj-ea"/>
                <a:cs typeface="+mj-cs"/>
                <a:sym typeface="Helvetica Neue"/>
              </a:defRPr>
            </a:pPr>
            <a:r>
              <a:t>LTL propositions can be explored interactively in a simulator that renders as a linear trace</a:t>
            </a:r>
          </a:p>
          <a:p>
            <a:pPr marL="431164" indent="-431164" defTabSz="566674">
              <a:spcBef>
                <a:spcPts val="900"/>
              </a:spcBef>
              <a:buSzPct val="145000"/>
              <a:buChar char="•"/>
              <a:defRPr b="0" sz="3492">
                <a:solidFill>
                  <a:srgbClr val="000000"/>
                </a:solidFill>
                <a:latin typeface="+mj-lt"/>
                <a:ea typeface="+mj-ea"/>
                <a:cs typeface="+mj-cs"/>
                <a:sym typeface="Helvetica Neue"/>
              </a:defRPr>
            </a:pPr>
            <a:r>
              <a:t>FRET variables can be associated with refined target model elements such as signals and components</a:t>
            </a:r>
          </a:p>
        </p:txBody>
      </p:sp>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77" name="FRET Realizability Checking"/>
          <p:cNvSpPr txBox="1"/>
          <p:nvPr>
            <p:ph type="body" idx="21"/>
          </p:nvPr>
        </p:nvSpPr>
        <p:spPr>
          <a:prstGeom prst="rect">
            <a:avLst/>
          </a:prstGeom>
        </p:spPr>
        <p:txBody>
          <a:bodyPr/>
          <a:lstStyle/>
          <a:p>
            <a:pPr/>
            <a:r>
              <a:t>FRET Realizability Checking</a:t>
            </a:r>
          </a:p>
        </p:txBody>
      </p:sp>
      <p:pic>
        <p:nvPicPr>
          <p:cNvPr id="478" name="FRET_realizability_checking.png" descr="FRET_realizability_checking.png"/>
          <p:cNvPicPr>
            <a:picLocks noChangeAspect="1"/>
          </p:cNvPicPr>
          <p:nvPr/>
        </p:nvPicPr>
        <p:blipFill>
          <a:blip r:embed="rId2">
            <a:extLst/>
          </a:blip>
          <a:stretch>
            <a:fillRect/>
          </a:stretch>
        </p:blipFill>
        <p:spPr>
          <a:xfrm>
            <a:off x="-274309" y="1389471"/>
            <a:ext cx="7933728" cy="8075550"/>
          </a:xfrm>
          <a:prstGeom prst="rect">
            <a:avLst/>
          </a:prstGeom>
          <a:ln w="12700">
            <a:miter lim="400000"/>
          </a:ln>
        </p:spPr>
      </p:pic>
      <p:sp>
        <p:nvSpPr>
          <p:cNvPr id="479" name="realizability (aka relative consistency or implementability) checks whether or not a specification can be implemented…"/>
          <p:cNvSpPr txBox="1"/>
          <p:nvPr/>
        </p:nvSpPr>
        <p:spPr>
          <a:xfrm>
            <a:off x="7425247" y="1824613"/>
            <a:ext cx="5521134" cy="7205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marL="444499" indent="-444499" defTabSz="584200">
              <a:spcBef>
                <a:spcPts val="1000"/>
              </a:spcBef>
              <a:buSzPct val="145000"/>
              <a:buChar char="•"/>
              <a:defRPr b="0" sz="3600">
                <a:solidFill>
                  <a:srgbClr val="000000"/>
                </a:solidFill>
                <a:latin typeface="+mj-lt"/>
                <a:ea typeface="+mj-ea"/>
                <a:cs typeface="+mj-cs"/>
                <a:sym typeface="Helvetica Neue"/>
              </a:defRPr>
            </a:pPr>
            <a:r>
              <a:rPr i="1"/>
              <a:t>realizability</a:t>
            </a:r>
            <a:r>
              <a:t> (aka </a:t>
            </a:r>
            <a:r>
              <a:rPr i="1"/>
              <a:t>relative consistency</a:t>
            </a:r>
            <a:r>
              <a:t> or </a:t>
            </a:r>
            <a:r>
              <a:rPr i="1"/>
              <a:t>implementability</a:t>
            </a:r>
            <a:r>
              <a:t>) checks whether or not a specification can be implemented</a:t>
            </a:r>
          </a:p>
          <a:p>
            <a:pPr marL="444499" indent="-444499" defTabSz="584200">
              <a:spcBef>
                <a:spcPts val="1000"/>
              </a:spcBef>
              <a:buSzPct val="145000"/>
              <a:buChar char="•"/>
              <a:defRPr b="0" sz="3600">
                <a:solidFill>
                  <a:srgbClr val="000000"/>
                </a:solidFill>
                <a:latin typeface="+mj-lt"/>
                <a:ea typeface="+mj-ea"/>
                <a:cs typeface="+mj-cs"/>
                <a:sym typeface="Helvetica Neue"/>
              </a:defRPr>
            </a:pPr>
            <a:r>
              <a:t>FRET generates Lustre contracts that can be checked for realizability with the JKind k-induction and fixpoint generation engine</a:t>
            </a: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82" name="Systems Engineering Models"/>
          <p:cNvSpPr txBox="1"/>
          <p:nvPr>
            <p:ph type="body" idx="21"/>
          </p:nvPr>
        </p:nvSpPr>
        <p:spPr>
          <a:xfrm>
            <a:off x="952500" y="3649162"/>
            <a:ext cx="11099800" cy="2455276"/>
          </a:xfrm>
          <a:prstGeom prst="rect">
            <a:avLst/>
          </a:prstGeom>
        </p:spPr>
        <p:txBody>
          <a:bodyPr/>
          <a:lstStyle/>
          <a:p>
            <a:pPr/>
            <a:r>
              <a:t>Systems Engineering Models</a:t>
            </a: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85" name="Systems Engineering Models"/>
          <p:cNvSpPr txBox="1"/>
          <p:nvPr>
            <p:ph type="body" idx="21"/>
          </p:nvPr>
        </p:nvSpPr>
        <p:spPr>
          <a:prstGeom prst="rect">
            <a:avLst/>
          </a:prstGeom>
        </p:spPr>
        <p:txBody>
          <a:bodyPr/>
          <a:lstStyle/>
          <a:p>
            <a:pPr/>
            <a:r>
              <a:t>Systems Engineering Models</a:t>
            </a:r>
          </a:p>
        </p:txBody>
      </p:sp>
      <p:sp>
        <p:nvSpPr>
          <p:cNvPr id="486" name="our systems engineering models are written in a variety of modeling languages, historical &amp; modern…"/>
          <p:cNvSpPr txBox="1"/>
          <p:nvPr>
            <p:ph type="body" idx="22"/>
          </p:nvPr>
        </p:nvSpPr>
        <p:spPr>
          <a:prstGeom prst="rect">
            <a:avLst/>
          </a:prstGeom>
        </p:spPr>
        <p:txBody>
          <a:bodyPr/>
          <a:lstStyle/>
          <a:p>
            <a:pPr/>
            <a:r>
              <a:t>our systems engineering models are written in a variety of modeling languages, historical &amp; modern</a:t>
            </a:r>
          </a:p>
          <a:p>
            <a:pPr lvl="1"/>
            <a:r>
              <a:t>earlier projects have used a wide variety of languages BON, EBON, UML, Fusion, OBJ, etc.</a:t>
            </a:r>
          </a:p>
          <a:p>
            <a:pPr/>
            <a:r>
              <a:t>the HARDENS systems models are written in Lando, SysMLv2, and soon, some AADL</a:t>
            </a:r>
          </a:p>
          <a:p>
            <a:pPr/>
            <a:r>
              <a:t>these models capture all aspects of the system that are “appropriately” modeled at the system level</a:t>
            </a:r>
          </a:p>
          <a:p>
            <a:pPr lvl="1"/>
            <a:r>
              <a:t>domain model, requirements, stakeholders, static and dynamic component/subsystem/system models, product line engineering/feature model and its variants, data and physical architecture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40404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35000"/>
              </a:srgbClr>
            </a:outerShdw>
          </a:effectLst>
        </a:effectStyle>
        <a:effectStyle>
          <a:effectLst>
            <a:outerShdw sx="100000" sy="100000" kx="0" ky="0" algn="b" rotWithShape="0" blurRad="50800" dist="25400" dir="5400000">
              <a:srgbClr val="000000">
                <a:alpha val="35000"/>
              </a:srgbClr>
            </a:outerShdw>
          </a:effectLst>
        </a:effectStyle>
        <a:effectStyle>
          <a:effectLst>
            <a:outerShdw sx="100000" sy="100000" kx="0" ky="0" algn="b" rotWithShape="0" blurRad="50800" dist="254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bevel/>
        </a:ln>
        <a:effectLst>
          <a:outerShdw sx="100000" sy="100000" kx="0" ky="0" algn="b" rotWithShape="0" blurRad="50800" dist="25400" dir="5400000">
            <a:srgbClr val="000000">
              <a:alpha val="35000"/>
            </a:srgbClr>
          </a:outerShdw>
        </a:effectLst>
        <a:sp3d/>
      </a:spPr>
      <a:bodyPr rot="0" spcFirstLastPara="1" vertOverflow="overflow" horzOverflow="overflow" vert="horz" wrap="square" lIns="65023" tIns="65023" rIns="65023" bIns="65023" numCol="1" spcCol="38100" rtlCol="0" anchor="ctr" upright="0">
        <a:spAutoFit/>
      </a:bodyPr>
      <a:lstStyle>
        <a:defPPr marL="0" marR="0" indent="0" algn="l" defTabSz="65024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bevel/>
        </a:ln>
        <a:effectLst>
          <a:outerShdw sx="100000" sy="100000" kx="0" ky="0" algn="b" rotWithShape="0" blurRad="50800" dist="254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65023" tIns="65023" rIns="65023" bIns="65023" numCol="1" spcCol="38100" rtlCol="0" anchor="t" upright="0">
        <a:spAutoFit/>
      </a:bodyPr>
      <a:lstStyle>
        <a:defPPr marL="0" marR="0" indent="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35000"/>
              </a:srgbClr>
            </a:outerShdw>
          </a:effectLst>
        </a:effectStyle>
        <a:effectStyle>
          <a:effectLst>
            <a:outerShdw sx="100000" sy="100000" kx="0" ky="0" algn="b" rotWithShape="0" blurRad="50800" dist="25400" dir="5400000">
              <a:srgbClr val="000000">
                <a:alpha val="35000"/>
              </a:srgbClr>
            </a:outerShdw>
          </a:effectLst>
        </a:effectStyle>
        <a:effectStyle>
          <a:effectLst>
            <a:outerShdw sx="100000" sy="100000" kx="0" ky="0" algn="b" rotWithShape="0" blurRad="50800" dist="254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bevel/>
        </a:ln>
        <a:effectLst>
          <a:outerShdw sx="100000" sy="100000" kx="0" ky="0" algn="b" rotWithShape="0" blurRad="50800" dist="25400" dir="5400000">
            <a:srgbClr val="000000">
              <a:alpha val="35000"/>
            </a:srgbClr>
          </a:outerShdw>
        </a:effectLst>
        <a:sp3d/>
      </a:spPr>
      <a:bodyPr rot="0" spcFirstLastPara="1" vertOverflow="overflow" horzOverflow="overflow" vert="horz" wrap="square" lIns="65023" tIns="65023" rIns="65023" bIns="65023" numCol="1" spcCol="38100" rtlCol="0" anchor="ctr" upright="0">
        <a:spAutoFit/>
      </a:bodyPr>
      <a:lstStyle>
        <a:defPPr marL="0" marR="0" indent="0" algn="l" defTabSz="65024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bevel/>
        </a:ln>
        <a:effectLst>
          <a:outerShdw sx="100000" sy="100000" kx="0" ky="0" algn="b" rotWithShape="0" blurRad="50800" dist="254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65023" tIns="65023" rIns="65023" bIns="65023" numCol="1" spcCol="38100" rtlCol="0" anchor="t" upright="0">
        <a:spAutoFit/>
      </a:bodyPr>
      <a:lstStyle>
        <a:defPPr marL="0" marR="0" indent="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